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9" r:id="rId23"/>
    <p:sldId id="280" r:id="rId24"/>
  </p:sldIdLst>
  <p:sldSz cx="9144000" cy="5143500" type="screen16x9"/>
  <p:notesSz cx="6858000" cy="9144000"/>
  <p:embeddedFontLst>
    <p:embeddedFont>
      <p:font typeface="Montserrat" panose="00000500000000000000" pitchFamily="2" charset="0"/>
      <p:regular r:id="rId26"/>
      <p:bold r:id="rId27"/>
      <p:italic r:id="rId28"/>
      <p:boldItalic r:id="rId29"/>
    </p:embeddedFont>
    <p:embeddedFont>
      <p:font typeface="Roboto Mon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9226DC-4DE3-4C9A-B6EC-AF43F0ACD5A6}">
  <a:tblStyle styleId="{A19226DC-4DE3-4C9A-B6EC-AF43F0ACD5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81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vc.org/doc/user-guide/data-management/large-dataset-optimization#file-link-types-for-the-dvc-cach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vc.org/doc/user-guide/project-structure/dvc-fil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6a1ca8cc18_0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6a1ca8cc18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abe4ec67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6abe4ec67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350">
                <a:solidFill>
                  <a:srgbClr val="1F2328"/>
                </a:solidFill>
                <a:highlight>
                  <a:srgbClr val="FFFFFF"/>
                </a:highlight>
              </a:rPr>
              <a:t>You can use this command instead of </a:t>
            </a:r>
            <a:r>
              <a:rPr lang="es" sz="1150">
                <a:solidFill>
                  <a:srgbClr val="1F2328"/>
                </a:solidFill>
                <a:latin typeface="Courier New"/>
                <a:ea typeface="Courier New"/>
                <a:cs typeface="Courier New"/>
                <a:sym typeface="Courier New"/>
              </a:rPr>
              <a:t>git add</a:t>
            </a:r>
            <a:r>
              <a:rPr lang="es" sz="1350">
                <a:solidFill>
                  <a:srgbClr val="1F2328"/>
                </a:solidFill>
                <a:highlight>
                  <a:srgbClr val="FFFFFF"/>
                </a:highlight>
              </a:rPr>
              <a:t> on files or directories that are too large to be tracked with Git: usually input datasets, models, some intermediate results, etc. It tells Git to ignore the directory and puts it into the cache (while keeping a </a:t>
            </a:r>
            <a:r>
              <a:rPr lang="es" sz="1350">
                <a:solidFill>
                  <a:srgbClr val="0969DA"/>
                </a:solidFill>
                <a:highlight>
                  <a:srgbClr val="FFFFFF"/>
                </a:highlight>
                <a:uFill>
                  <a:noFill/>
                </a:uFill>
                <a:hlinkClick r:id="rId3">
                  <a:extLst>
                    <a:ext uri="{A12FA001-AC4F-418D-AE19-62706E023703}">
                      <ahyp:hlinkClr xmlns:ahyp="http://schemas.microsoft.com/office/drawing/2018/hyperlinkcolor" val="tx"/>
                    </a:ext>
                  </a:extLst>
                </a:hlinkClick>
              </a:rPr>
              <a:t>file link</a:t>
            </a:r>
            <a:r>
              <a:rPr lang="es" sz="1350">
                <a:solidFill>
                  <a:srgbClr val="1F2328"/>
                </a:solidFill>
                <a:highlight>
                  <a:srgbClr val="FFFFFF"/>
                </a:highlight>
              </a:rPr>
              <a:t> to it in the workspace, so you can continue working the same way as before). This is achieved by creating a tiny, human-readable </a:t>
            </a:r>
            <a:r>
              <a:rPr lang="es" sz="1150">
                <a:solidFill>
                  <a:srgbClr val="0969DA"/>
                </a:solidFill>
                <a:highlight>
                  <a:srgbClr val="FFFFFF"/>
                </a:highlight>
                <a:uFill>
                  <a:noFill/>
                </a:uFill>
                <a:latin typeface="Courier New"/>
                <a:ea typeface="Courier New"/>
                <a:cs typeface="Courier New"/>
                <a:sym typeface="Courier New"/>
                <a:hlinkClick r:id="rId4">
                  <a:extLst>
                    <a:ext uri="{A12FA001-AC4F-418D-AE19-62706E023703}">
                      <ahyp:hlinkClr xmlns:ahyp="http://schemas.microsoft.com/office/drawing/2018/hyperlinkcolor" val="tx"/>
                    </a:ext>
                  </a:extLst>
                </a:hlinkClick>
              </a:rPr>
              <a:t>.dvc</a:t>
            </a:r>
            <a:r>
              <a:rPr lang="es" sz="1350">
                <a:solidFill>
                  <a:srgbClr val="1F2328"/>
                </a:solidFill>
                <a:highlight>
                  <a:srgbClr val="FFFFFF"/>
                </a:highlight>
              </a:rPr>
              <a:t> file that serves as a pointer to the cache.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d3dd3105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3d3dd3105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6a5e94811c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6a5e94811c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ae931d1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6ae931d1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350">
                <a:solidFill>
                  <a:srgbClr val="212529"/>
                </a:solidFill>
                <a:highlight>
                  <a:srgbClr val="FFFFFF"/>
                </a:highlight>
                <a:latin typeface="Montserrat"/>
                <a:ea typeface="Montserrat"/>
                <a:cs typeface="Montserrat"/>
                <a:sym typeface="Montserrat"/>
              </a:rPr>
              <a:t>Zen of python reflects the main ideas backing the authors of Python, how their language should be used for and what the developers should deeply understand in order to fully embrace the “pythonist” principles.</a:t>
            </a:r>
            <a:endParaRPr sz="1350">
              <a:solidFill>
                <a:srgbClr val="212529"/>
              </a:solidFill>
              <a:highlight>
                <a:srgbClr val="FFFFFF"/>
              </a:highlight>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1200"/>
              </a:spcAft>
              <a:buNone/>
            </a:pPr>
            <a:endParaRPr sz="18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6a1ca8cc18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6a1ca8cc18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6d76bdf30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6d76bdf3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6a1ca8cc18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6a1ca8cc18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3d3dd310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d3dd310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6a1ca8cc18_0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6a1ca8cc18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6a1ca8cc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6a1ca8cc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3d3dd3105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3d3dd3105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6b2903bdd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6b2903bdd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ARG MODEL_URI</a:t>
            </a:r>
            <a:endParaRPr/>
          </a:p>
          <a:p>
            <a:pPr marL="0" lvl="0" indent="0" algn="l" rtl="0">
              <a:spcBef>
                <a:spcPts val="0"/>
              </a:spcBef>
              <a:spcAft>
                <a:spcPts val="0"/>
              </a:spcAft>
              <a:buClr>
                <a:schemeClr val="dk1"/>
              </a:buClr>
              <a:buSzPts val="1100"/>
              <a:buFont typeface="Arial"/>
              <a:buNone/>
            </a:pPr>
            <a:r>
              <a:rPr lang="es"/>
              <a:t>ENV MODEL_URI=${MODEL_URI}</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6d26e104c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6d26e104c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80ecb698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80ecb698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6a1ca8cc18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6a1ca8cc18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rPr>
              <a:t>Culture</a:t>
            </a:r>
            <a:br>
              <a:rPr lang="es" b="1">
                <a:solidFill>
                  <a:schemeClr val="dk1"/>
                </a:solidFill>
              </a:rPr>
            </a:br>
            <a:r>
              <a:rPr lang="es">
                <a:solidFill>
                  <a:schemeClr val="dk1"/>
                </a:solidFill>
              </a:rPr>
              <a:t> Covers team structure, ownership, communication, and mindset toward collaboration and experimentation.</a:t>
            </a:r>
            <a:br>
              <a:rPr lang="e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b="1">
                <a:solidFill>
                  <a:schemeClr val="dk1"/>
                </a:solidFill>
              </a:rPr>
              <a:t>Process</a:t>
            </a:r>
            <a:br>
              <a:rPr lang="es" b="1">
                <a:solidFill>
                  <a:schemeClr val="dk1"/>
                </a:solidFill>
              </a:rPr>
            </a:br>
            <a:r>
              <a:rPr lang="es">
                <a:solidFill>
                  <a:schemeClr val="dk1"/>
                </a:solidFill>
              </a:rPr>
              <a:t> Standardized ML lifecycle management: development, validation, CI/CD, deployment, retraining, and rollback procedures.</a:t>
            </a:r>
            <a:br>
              <a:rPr lang="e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b="1">
                <a:solidFill>
                  <a:schemeClr val="dk1"/>
                </a:solidFill>
              </a:rPr>
              <a:t>Technology</a:t>
            </a:r>
            <a:br>
              <a:rPr lang="es" b="1">
                <a:solidFill>
                  <a:schemeClr val="dk1"/>
                </a:solidFill>
              </a:rPr>
            </a:br>
            <a:r>
              <a:rPr lang="es">
                <a:solidFill>
                  <a:schemeClr val="dk1"/>
                </a:solidFill>
              </a:rPr>
              <a:t> All tools and platforms across data pipelines, modeling, orchestration, monitoring, and infrastructure.</a:t>
            </a:r>
            <a:br>
              <a:rPr lang="e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b="1">
                <a:solidFill>
                  <a:schemeClr val="dk1"/>
                </a:solidFill>
              </a:rPr>
              <a:t>Governance</a:t>
            </a:r>
            <a:br>
              <a:rPr lang="es" b="1">
                <a:solidFill>
                  <a:schemeClr val="dk1"/>
                </a:solidFill>
              </a:rPr>
            </a:br>
            <a:r>
              <a:rPr lang="es">
                <a:solidFill>
                  <a:schemeClr val="dk1"/>
                </a:solidFill>
              </a:rPr>
              <a:t> Encompasses best practices, compliance, documentation, testing, explainability, fairness, and reproducibility.</a:t>
            </a:r>
            <a:endParaRPr>
              <a:solidFill>
                <a:schemeClr val="dk1"/>
              </a:solidFill>
            </a:endParaRPr>
          </a:p>
          <a:p>
            <a:pPr marL="0" lvl="0" indent="0" algn="l" rtl="0">
              <a:lnSpc>
                <a:spcPct val="115000"/>
              </a:lnSpc>
              <a:spcBef>
                <a:spcPts val="1200"/>
              </a:spcBef>
              <a:spcAft>
                <a:spcPts val="1200"/>
              </a:spcAft>
              <a:buNone/>
            </a:pPr>
            <a:endParaRPr sz="1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e592707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e592707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6a1ca8cc18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6a1ca8cc18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6a1ca8cc18_0_1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6a1ca8cc18_0_1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a1ca8cc18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6a1ca8cc18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3d3dd3105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3d3dd310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a1ca8cc18_0_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a1ca8cc18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eteofrance/mfai" TargetMode="External"/><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anemoi.ecmwf.int/weights" TargetMode="External"/><Relationship Id="rId5" Type="http://schemas.openxmlformats.org/officeDocument/2006/relationships/hyperlink" Target="https://anemoi.ecmwf.int/experiments" TargetMode="External"/><Relationship Id="rId4" Type="http://schemas.openxmlformats.org/officeDocument/2006/relationships/hyperlink" Target="https://anemoi.readthedocs.io/projects/models/en/latest/"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png"/><Relationship Id="rId3" Type="http://schemas.openxmlformats.org/officeDocument/2006/relationships/hyperlink" Target="https://git-scm.com/book/en/v2/Git-Basics-Recording-Changes-to-the-Repository" TargetMode="Externa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hyperlink" Target="https://github.com/MeteoSwiss/Open-Source-Template" TargetMode="Externa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github.com/eumetnet-e-ai/tutorials/blob/main/tutorial4/E-AI_Talks_Basics_04_MLOps_final.pdf"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anemoi.ecmwf.int/datasets" TargetMode="External"/><Relationship Id="rId5" Type="http://schemas.openxmlformats.org/officeDocument/2006/relationships/hyperlink" Target="https://github.com/eumetnet-e-ai/wg1_data_curation/blob/main/gap_analysis/e_ai_data_gap_analyses.md#current-data-inventory"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953575" y="744575"/>
            <a:ext cx="58788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WG 3 - MLOps</a:t>
            </a:r>
            <a:br>
              <a:rPr lang="es"/>
            </a:br>
            <a:r>
              <a:rPr lang="es"/>
              <a:t>best practices</a:t>
            </a:r>
            <a:endParaRPr/>
          </a:p>
        </p:txBody>
      </p:sp>
      <p:sp>
        <p:nvSpPr>
          <p:cNvPr id="55" name="Google Shape;55;p13"/>
          <p:cNvSpPr txBox="1">
            <a:spLocks noGrp="1"/>
          </p:cNvSpPr>
          <p:nvPr>
            <p:ph type="subTitle" idx="1"/>
          </p:nvPr>
        </p:nvSpPr>
        <p:spPr>
          <a:xfrm>
            <a:off x="459075" y="3726300"/>
            <a:ext cx="8520600" cy="7926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br>
              <a:rPr lang="es" sz="1800"/>
            </a:br>
            <a:br>
              <a:rPr lang="es" sz="1800"/>
            </a:br>
            <a:r>
              <a:rPr lang="es" sz="1800"/>
              <a:t>E. Briola, L. Trani, N. Tarin Burriel, I. Schicker, H. Theissen, B. Butler, J. Castro, M. Cattaneo, H. de Laroussilhe, H. Kivril, B. Hargitai, O. Hinojo, K. Krus, S. Montazeri, D. Nerini, Y. Radev, M. Stoicescu, F. Teichert, H. Vandenbroucke-Menu, M. van Ginderachter, R. Derks, M. Zacharuk, S. Olah, ... </a:t>
            </a:r>
            <a:br>
              <a:rPr lang="es" sz="1800"/>
            </a:br>
            <a:r>
              <a:rPr lang="es" sz="1800"/>
              <a:t>and all WG 3 participants</a:t>
            </a:r>
            <a:endParaRPr sz="1800"/>
          </a:p>
        </p:txBody>
      </p:sp>
      <p:sp>
        <p:nvSpPr>
          <p:cNvPr id="56" name="Google Shape;56;p13"/>
          <p:cNvSpPr txBox="1"/>
          <p:nvPr/>
        </p:nvSpPr>
        <p:spPr>
          <a:xfrm>
            <a:off x="5993600" y="4694900"/>
            <a:ext cx="37860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595959"/>
                </a:solidFill>
              </a:rPr>
              <a:t>E-AI summer workshop 10.07.2025</a:t>
            </a:r>
            <a:endParaRPr>
              <a:solidFill>
                <a:srgbClr val="595959"/>
              </a:solidFill>
            </a:endParaRPr>
          </a:p>
        </p:txBody>
      </p:sp>
      <p:pic>
        <p:nvPicPr>
          <p:cNvPr id="57" name="Google Shape;57;p13"/>
          <p:cNvPicPr preferRelativeResize="0"/>
          <p:nvPr/>
        </p:nvPicPr>
        <p:blipFill>
          <a:blip r:embed="rId3">
            <a:alphaModFix/>
          </a:blip>
          <a:stretch>
            <a:fillRect/>
          </a:stretch>
        </p:blipFill>
        <p:spPr>
          <a:xfrm>
            <a:off x="8426550" y="97050"/>
            <a:ext cx="591701" cy="557451"/>
          </a:xfrm>
          <a:prstGeom prst="rect">
            <a:avLst/>
          </a:prstGeom>
          <a:noFill/>
          <a:ln>
            <a:noFill/>
          </a:ln>
        </p:spPr>
      </p:pic>
      <p:sp>
        <p:nvSpPr>
          <p:cNvPr id="58" name="Google Shape;58;p13"/>
          <p:cNvSpPr txBox="1"/>
          <p:nvPr/>
        </p:nvSpPr>
        <p:spPr>
          <a:xfrm>
            <a:off x="459075" y="3646075"/>
            <a:ext cx="4113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Gabriela Aznar Siguan, Frank Guibert, Marek Jakob</a:t>
            </a:r>
            <a:endParaRPr sz="1200"/>
          </a:p>
        </p:txBody>
      </p:sp>
      <p:pic>
        <p:nvPicPr>
          <p:cNvPr id="59" name="Google Shape;59;p13" title="Gemini_Generated_Image_gv4o9igv4o9igv4o.png"/>
          <p:cNvPicPr preferRelativeResize="0"/>
          <p:nvPr/>
        </p:nvPicPr>
        <p:blipFill>
          <a:blip r:embed="rId4">
            <a:alphaModFix/>
          </a:blip>
          <a:stretch>
            <a:fillRect/>
          </a:stretch>
        </p:blipFill>
        <p:spPr>
          <a:xfrm>
            <a:off x="459075" y="452375"/>
            <a:ext cx="2889523" cy="28895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ML - Model</a:t>
            </a:r>
            <a:br>
              <a:rPr lang="es"/>
            </a:br>
            <a:r>
              <a:rPr lang="es" sz="2688"/>
              <a:t>Train, evaluate and register ML models</a:t>
            </a:r>
            <a:endParaRPr sz="2688"/>
          </a:p>
        </p:txBody>
      </p:sp>
      <p:sp>
        <p:nvSpPr>
          <p:cNvPr id="165" name="Google Shape;165;p22"/>
          <p:cNvSpPr txBox="1"/>
          <p:nvPr/>
        </p:nvSpPr>
        <p:spPr>
          <a:xfrm>
            <a:off x="256950" y="4532100"/>
            <a:ext cx="8661900" cy="36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Resources in E-AI: </a:t>
            </a:r>
            <a:r>
              <a:rPr lang="es" sz="1200">
                <a:solidFill>
                  <a:schemeClr val="dk1"/>
                </a:solidFill>
                <a:highlight>
                  <a:srgbClr val="FFFFFF"/>
                </a:highlight>
              </a:rPr>
              <a:t>Neural Network Architectures in</a:t>
            </a:r>
            <a:r>
              <a:rPr lang="es" sz="120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s" sz="1200" u="sng">
                <a:solidFill>
                  <a:srgbClr val="467886"/>
                </a:solidFill>
                <a:highlight>
                  <a:srgbClr val="FFFFFF"/>
                </a:highlight>
                <a:hlinkClick r:id="rId3">
                  <a:extLst>
                    <a:ext uri="{A12FA001-AC4F-418D-AE19-62706E023703}">
                      <ahyp:hlinkClr xmlns:ahyp="http://schemas.microsoft.com/office/drawing/2018/hyperlinkcolor" val="tx"/>
                    </a:ext>
                  </a:extLst>
                </a:hlinkClick>
              </a:rPr>
              <a:t>mfai</a:t>
            </a:r>
            <a:r>
              <a:rPr lang="es" sz="1200">
                <a:solidFill>
                  <a:schemeClr val="dk1"/>
                </a:solidFill>
                <a:highlight>
                  <a:srgbClr val="FFFFFF"/>
                </a:highlight>
              </a:rPr>
              <a:t> and</a:t>
            </a:r>
            <a:r>
              <a:rPr lang="es" sz="1200">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 </a:t>
            </a:r>
            <a:r>
              <a:rPr lang="es" sz="1200" u="sng">
                <a:solidFill>
                  <a:srgbClr val="467886"/>
                </a:solidFill>
                <a:highlight>
                  <a:srgbClr val="FFFFFF"/>
                </a:highlight>
                <a:hlinkClick r:id="rId4">
                  <a:extLst>
                    <a:ext uri="{A12FA001-AC4F-418D-AE19-62706E023703}">
                      <ahyp:hlinkClr xmlns:ahyp="http://schemas.microsoft.com/office/drawing/2018/hyperlinkcolor" val="tx"/>
                    </a:ext>
                  </a:extLst>
                </a:hlinkClick>
              </a:rPr>
              <a:t>Anemoi</a:t>
            </a:r>
            <a:r>
              <a:rPr lang="es" sz="1200">
                <a:solidFill>
                  <a:schemeClr val="dk2"/>
                </a:solidFill>
              </a:rPr>
              <a:t>, </a:t>
            </a:r>
            <a:r>
              <a:rPr lang="es" sz="1200">
                <a:solidFill>
                  <a:schemeClr val="dk1"/>
                </a:solidFill>
                <a:highlight>
                  <a:srgbClr val="FFFFFF"/>
                </a:highlight>
              </a:rPr>
              <a:t>Anemoi’s</a:t>
            </a:r>
            <a:r>
              <a:rPr lang="es" sz="1200">
                <a:solidFill>
                  <a:schemeClr val="dk1"/>
                </a:solidFill>
                <a:highlight>
                  <a:srgbClr val="FFFFFF"/>
                </a:highlight>
                <a:uFill>
                  <a:noFill/>
                </a:uFill>
                <a:hlinkClick r:id="rId5">
                  <a:extLst>
                    <a:ext uri="{A12FA001-AC4F-418D-AE19-62706E023703}">
                      <ahyp:hlinkClr xmlns:ahyp="http://schemas.microsoft.com/office/drawing/2018/hyperlinkcolor" val="tx"/>
                    </a:ext>
                  </a:extLst>
                </a:hlinkClick>
              </a:rPr>
              <a:t> </a:t>
            </a:r>
            <a:r>
              <a:rPr lang="es" sz="1200" u="sng">
                <a:solidFill>
                  <a:srgbClr val="467886"/>
                </a:solidFill>
                <a:highlight>
                  <a:srgbClr val="FFFFFF"/>
                </a:highlight>
                <a:hlinkClick r:id="rId5">
                  <a:extLst>
                    <a:ext uri="{A12FA001-AC4F-418D-AE19-62706E023703}">
                      <ahyp:hlinkClr xmlns:ahyp="http://schemas.microsoft.com/office/drawing/2018/hyperlinkcolor" val="tx"/>
                    </a:ext>
                  </a:extLst>
                </a:hlinkClick>
              </a:rPr>
              <a:t>Experiment tracking</a:t>
            </a:r>
            <a:r>
              <a:rPr lang="es" sz="1200">
                <a:solidFill>
                  <a:schemeClr val="dk1"/>
                </a:solidFill>
                <a:highlight>
                  <a:srgbClr val="FFFFFF"/>
                </a:highlight>
              </a:rPr>
              <a:t> and</a:t>
            </a:r>
            <a:r>
              <a:rPr lang="es" sz="1200">
                <a:solidFill>
                  <a:schemeClr val="dk1"/>
                </a:solidFill>
                <a:highlight>
                  <a:srgbClr val="FFFFFF"/>
                </a:highlight>
                <a:uFill>
                  <a:noFill/>
                </a:uFill>
                <a:hlinkClick r:id="rId6">
                  <a:extLst>
                    <a:ext uri="{A12FA001-AC4F-418D-AE19-62706E023703}">
                      <ahyp:hlinkClr xmlns:ahyp="http://schemas.microsoft.com/office/drawing/2018/hyperlinkcolor" val="tx"/>
                    </a:ext>
                  </a:extLst>
                </a:hlinkClick>
              </a:rPr>
              <a:t> </a:t>
            </a:r>
            <a:r>
              <a:rPr lang="es" sz="1200" u="sng">
                <a:solidFill>
                  <a:srgbClr val="467886"/>
                </a:solidFill>
                <a:highlight>
                  <a:srgbClr val="FFFFFF"/>
                </a:highlight>
                <a:hlinkClick r:id="rId6">
                  <a:extLst>
                    <a:ext uri="{A12FA001-AC4F-418D-AE19-62706E023703}">
                      <ahyp:hlinkClr xmlns:ahyp="http://schemas.microsoft.com/office/drawing/2018/hyperlinkcolor" val="tx"/>
                    </a:ext>
                  </a:extLst>
                </a:hlinkClick>
              </a:rPr>
              <a:t>Model catalogue.</a:t>
            </a:r>
            <a:r>
              <a:rPr lang="es" sz="1200">
                <a:solidFill>
                  <a:srgbClr val="467886"/>
                </a:solidFill>
                <a:highlight>
                  <a:srgbClr val="FFFFFF"/>
                </a:highlight>
              </a:rPr>
              <a:t> </a:t>
            </a:r>
            <a:endParaRPr sz="1200"/>
          </a:p>
        </p:txBody>
      </p:sp>
      <p:sp>
        <p:nvSpPr>
          <p:cNvPr id="166" name="Google Shape;166;p22"/>
          <p:cNvSpPr/>
          <p:nvPr/>
        </p:nvSpPr>
        <p:spPr>
          <a:xfrm>
            <a:off x="752375" y="2847750"/>
            <a:ext cx="1404300" cy="44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Experiment</a:t>
            </a:r>
            <a:endParaRPr/>
          </a:p>
        </p:txBody>
      </p:sp>
      <p:sp>
        <p:nvSpPr>
          <p:cNvPr id="167" name="Google Shape;167;p22"/>
          <p:cNvSpPr txBox="1"/>
          <p:nvPr/>
        </p:nvSpPr>
        <p:spPr>
          <a:xfrm>
            <a:off x="566450" y="3391125"/>
            <a:ext cx="2123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Design experiments by defining clear hypothesis and expected performance.</a:t>
            </a:r>
            <a:endParaRPr sz="1200"/>
          </a:p>
        </p:txBody>
      </p:sp>
      <p:sp>
        <p:nvSpPr>
          <p:cNvPr id="168" name="Google Shape;168;p22"/>
          <p:cNvSpPr/>
          <p:nvPr/>
        </p:nvSpPr>
        <p:spPr>
          <a:xfrm>
            <a:off x="4201800" y="2580150"/>
            <a:ext cx="1133700" cy="984000"/>
          </a:xfrm>
          <a:prstGeom prst="can">
            <a:avLst>
              <a:gd name="adj" fmla="val 25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Experiment</a:t>
            </a:r>
            <a:br>
              <a:rPr lang="es"/>
            </a:br>
            <a:r>
              <a:rPr lang="es"/>
              <a:t>Tracking</a:t>
            </a:r>
            <a:endParaRPr/>
          </a:p>
        </p:txBody>
      </p:sp>
      <p:sp>
        <p:nvSpPr>
          <p:cNvPr id="169" name="Google Shape;169;p22"/>
          <p:cNvSpPr/>
          <p:nvPr/>
        </p:nvSpPr>
        <p:spPr>
          <a:xfrm>
            <a:off x="6739850" y="2580138"/>
            <a:ext cx="1133700" cy="984000"/>
          </a:xfrm>
          <a:prstGeom prst="can">
            <a:avLst>
              <a:gd name="adj" fmla="val 25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Model Registry</a:t>
            </a:r>
            <a:endParaRPr/>
          </a:p>
        </p:txBody>
      </p:sp>
      <p:sp>
        <p:nvSpPr>
          <p:cNvPr id="170" name="Google Shape;170;p22"/>
          <p:cNvSpPr txBox="1"/>
          <p:nvPr/>
        </p:nvSpPr>
        <p:spPr>
          <a:xfrm>
            <a:off x="2450900" y="2187350"/>
            <a:ext cx="1664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Log env, config, input, checkpoints, model, git hash, metrics, plots, … </a:t>
            </a:r>
            <a:endParaRPr sz="1200" b="1"/>
          </a:p>
        </p:txBody>
      </p:sp>
      <p:cxnSp>
        <p:nvCxnSpPr>
          <p:cNvPr id="171" name="Google Shape;171;p22"/>
          <p:cNvCxnSpPr>
            <a:stCxn id="168" idx="4"/>
            <a:endCxn id="169" idx="2"/>
          </p:cNvCxnSpPr>
          <p:nvPr/>
        </p:nvCxnSpPr>
        <p:spPr>
          <a:xfrm>
            <a:off x="5335500" y="3072150"/>
            <a:ext cx="1404300" cy="0"/>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22"/>
          <p:cNvSpPr txBox="1"/>
          <p:nvPr/>
        </p:nvSpPr>
        <p:spPr>
          <a:xfrm>
            <a:off x="5431900" y="2187350"/>
            <a:ext cx="1532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Register selected models and assign versions.</a:t>
            </a:r>
            <a:endParaRPr sz="1200"/>
          </a:p>
        </p:txBody>
      </p:sp>
      <p:sp>
        <p:nvSpPr>
          <p:cNvPr id="173" name="Google Shape;173;p22"/>
          <p:cNvSpPr txBox="1"/>
          <p:nvPr/>
        </p:nvSpPr>
        <p:spPr>
          <a:xfrm>
            <a:off x="8042350" y="2666250"/>
            <a:ext cx="918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Promote to staging and production.</a:t>
            </a:r>
            <a:endParaRPr sz="1200"/>
          </a:p>
        </p:txBody>
      </p:sp>
      <p:sp>
        <p:nvSpPr>
          <p:cNvPr id="174" name="Google Shape;174;p22"/>
          <p:cNvSpPr txBox="1"/>
          <p:nvPr/>
        </p:nvSpPr>
        <p:spPr>
          <a:xfrm>
            <a:off x="3957775" y="3908175"/>
            <a:ext cx="212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 using tools like </a:t>
            </a:r>
            <a:r>
              <a:rPr lang="es" sz="1200" b="1">
                <a:solidFill>
                  <a:schemeClr val="dk2"/>
                </a:solidFill>
              </a:rPr>
              <a:t>MLflow</a:t>
            </a:r>
            <a:endParaRPr sz="1200" b="1"/>
          </a:p>
        </p:txBody>
      </p:sp>
      <p:sp>
        <p:nvSpPr>
          <p:cNvPr id="175" name="Google Shape;175;p22"/>
          <p:cNvSpPr/>
          <p:nvPr/>
        </p:nvSpPr>
        <p:spPr>
          <a:xfrm>
            <a:off x="795050" y="1711025"/>
            <a:ext cx="1344900" cy="6675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Model architectures library</a:t>
            </a:r>
            <a:endParaRPr/>
          </a:p>
        </p:txBody>
      </p:sp>
      <p:cxnSp>
        <p:nvCxnSpPr>
          <p:cNvPr id="176" name="Google Shape;176;p22"/>
          <p:cNvCxnSpPr>
            <a:stCxn id="175" idx="1"/>
            <a:endCxn id="166" idx="0"/>
          </p:cNvCxnSpPr>
          <p:nvPr/>
        </p:nvCxnSpPr>
        <p:spPr>
          <a:xfrm flipH="1">
            <a:off x="1454600" y="2378525"/>
            <a:ext cx="12900" cy="4692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2"/>
          <p:cNvCxnSpPr>
            <a:stCxn id="166" idx="3"/>
            <a:endCxn id="168" idx="2"/>
          </p:cNvCxnSpPr>
          <p:nvPr/>
        </p:nvCxnSpPr>
        <p:spPr>
          <a:xfrm>
            <a:off x="2156675" y="3072150"/>
            <a:ext cx="2045100" cy="0"/>
          </a:xfrm>
          <a:prstGeom prst="straightConnector1">
            <a:avLst/>
          </a:prstGeom>
          <a:noFill/>
          <a:ln w="9525" cap="flat" cmpd="sng">
            <a:solidFill>
              <a:schemeClr val="dk2"/>
            </a:solidFill>
            <a:prstDash val="solid"/>
            <a:round/>
            <a:headEnd type="none" w="med" len="med"/>
            <a:tailEnd type="triangle" w="med" len="med"/>
          </a:ln>
        </p:spPr>
      </p:cxnSp>
      <p:pic>
        <p:nvPicPr>
          <p:cNvPr id="178" name="Google Shape;178;p22"/>
          <p:cNvPicPr preferRelativeResize="0"/>
          <p:nvPr/>
        </p:nvPicPr>
        <p:blipFill>
          <a:blip r:embed="rId7">
            <a:alphaModFix/>
          </a:blip>
          <a:stretch>
            <a:fillRect/>
          </a:stretch>
        </p:blipFill>
        <p:spPr>
          <a:xfrm>
            <a:off x="8426550" y="97050"/>
            <a:ext cx="591701" cy="557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Data Version Control and MLflow</a:t>
            </a:r>
            <a:endParaRPr/>
          </a:p>
        </p:txBody>
      </p:sp>
      <p:sp>
        <p:nvSpPr>
          <p:cNvPr id="184" name="Google Shape;184;p23"/>
          <p:cNvSpPr txBox="1"/>
          <p:nvPr/>
        </p:nvSpPr>
        <p:spPr>
          <a:xfrm>
            <a:off x="313100" y="1194550"/>
            <a:ext cx="39396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s" sz="1200">
                <a:solidFill>
                  <a:srgbClr val="1F2328"/>
                </a:solidFill>
                <a:highlight>
                  <a:srgbClr val="FFFFFF"/>
                </a:highlight>
              </a:rPr>
              <a:t>DVC lets you capture the </a:t>
            </a:r>
            <a:r>
              <a:rPr lang="es" sz="1200" b="1">
                <a:solidFill>
                  <a:srgbClr val="1F2328"/>
                </a:solidFill>
                <a:highlight>
                  <a:srgbClr val="FFFFFF"/>
                </a:highlight>
              </a:rPr>
              <a:t>versions </a:t>
            </a:r>
            <a:r>
              <a:rPr lang="es" sz="1200">
                <a:solidFill>
                  <a:srgbClr val="1F2328"/>
                </a:solidFill>
                <a:highlight>
                  <a:srgbClr val="FFFFFF"/>
                </a:highlight>
              </a:rPr>
              <a:t>of your data in </a:t>
            </a:r>
            <a:r>
              <a:rPr lang="es" sz="1200">
                <a:solidFill>
                  <a:srgbClr val="0969DA"/>
                </a:solidFill>
                <a:highlight>
                  <a:srgbClr val="FFFFFF"/>
                </a:highlight>
                <a:uFill>
                  <a:noFill/>
                </a:uFill>
                <a:hlinkClick r:id="rId3">
                  <a:extLst>
                    <a:ext uri="{A12FA001-AC4F-418D-AE19-62706E023703}">
                      <ahyp:hlinkClr xmlns:ahyp="http://schemas.microsoft.com/office/drawing/2018/hyperlinkcolor" val="tx"/>
                    </a:ext>
                  </a:extLst>
                </a:hlinkClick>
              </a:rPr>
              <a:t>Git commits</a:t>
            </a:r>
            <a:r>
              <a:rPr lang="es" sz="1200">
                <a:solidFill>
                  <a:srgbClr val="1F2328"/>
                </a:solidFill>
                <a:highlight>
                  <a:srgbClr val="FFFFFF"/>
                </a:highlight>
              </a:rPr>
              <a:t>, while storing them on-premises or in cloud storage.</a:t>
            </a:r>
            <a:br>
              <a:rPr lang="es" sz="1200">
                <a:solidFill>
                  <a:srgbClr val="1F2328"/>
                </a:solidFill>
                <a:highlight>
                  <a:srgbClr val="FFFFFF"/>
                </a:highlight>
              </a:rPr>
            </a:br>
            <a:endParaRPr sz="1200">
              <a:solidFill>
                <a:srgbClr val="1F2328"/>
              </a:solidFill>
              <a:highlight>
                <a:srgbClr val="FFFFFF"/>
              </a:highlight>
            </a:endParaRPr>
          </a:p>
        </p:txBody>
      </p:sp>
      <p:pic>
        <p:nvPicPr>
          <p:cNvPr id="185" name="Google Shape;185;p23"/>
          <p:cNvPicPr preferRelativeResize="0"/>
          <p:nvPr/>
        </p:nvPicPr>
        <p:blipFill rotWithShape="1">
          <a:blip r:embed="rId4">
            <a:alphaModFix/>
          </a:blip>
          <a:srcRect t="15773" b="18883"/>
          <a:stretch/>
        </p:blipFill>
        <p:spPr>
          <a:xfrm>
            <a:off x="5263825" y="359675"/>
            <a:ext cx="1137700" cy="743425"/>
          </a:xfrm>
          <a:prstGeom prst="rect">
            <a:avLst/>
          </a:prstGeom>
          <a:noFill/>
          <a:ln>
            <a:noFill/>
          </a:ln>
        </p:spPr>
      </p:pic>
      <p:sp>
        <p:nvSpPr>
          <p:cNvPr id="186" name="Google Shape;186;p23"/>
          <p:cNvSpPr txBox="1"/>
          <p:nvPr/>
        </p:nvSpPr>
        <p:spPr>
          <a:xfrm>
            <a:off x="-7811475" y="-1015975"/>
            <a:ext cx="7183800" cy="482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s" sz="1550" b="1">
                <a:solidFill>
                  <a:schemeClr val="dk1"/>
                </a:solidFill>
              </a:rPr>
              <a:t>DVC for Data &amp; Pipelines</a:t>
            </a:r>
            <a:endParaRPr sz="1550" b="1">
              <a:solidFill>
                <a:schemeClr val="dk1"/>
              </a:solidFill>
            </a:endParaRPr>
          </a:p>
          <a:p>
            <a:pPr marL="457200" lvl="0" indent="-314325" algn="l" rtl="0">
              <a:lnSpc>
                <a:spcPct val="115000"/>
              </a:lnSpc>
              <a:spcBef>
                <a:spcPts val="1400"/>
              </a:spcBef>
              <a:spcAft>
                <a:spcPts val="0"/>
              </a:spcAft>
              <a:buClr>
                <a:schemeClr val="dk1"/>
              </a:buClr>
              <a:buSzPts val="1350"/>
              <a:buChar char="●"/>
            </a:pPr>
            <a:r>
              <a:rPr lang="es" sz="1350">
                <a:solidFill>
                  <a:schemeClr val="dk1"/>
                </a:solidFill>
              </a:rPr>
              <a:t>Use DVC to:</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Track </a:t>
            </a:r>
            <a:r>
              <a:rPr lang="es" sz="1350" b="1">
                <a:solidFill>
                  <a:schemeClr val="dk1"/>
                </a:solidFill>
              </a:rPr>
              <a:t>datasets</a:t>
            </a:r>
            <a:r>
              <a:rPr lang="es" sz="1350">
                <a:solidFill>
                  <a:schemeClr val="dk1"/>
                </a:solidFill>
              </a:rPr>
              <a:t> and </a:t>
            </a:r>
            <a:r>
              <a:rPr lang="es" sz="1350" b="1">
                <a:solidFill>
                  <a:schemeClr val="dk1"/>
                </a:solidFill>
              </a:rPr>
              <a:t>model artifacts</a:t>
            </a:r>
            <a:r>
              <a:rPr lang="es" sz="1350">
                <a:solidFill>
                  <a:schemeClr val="dk1"/>
                </a:solidFill>
              </a:rPr>
              <a:t> (e.g., </a:t>
            </a:r>
            <a:r>
              <a:rPr lang="es" sz="1350">
                <a:solidFill>
                  <a:srgbClr val="188038"/>
                </a:solidFill>
                <a:latin typeface="Roboto Mono"/>
                <a:ea typeface="Roboto Mono"/>
                <a:cs typeface="Roboto Mono"/>
                <a:sym typeface="Roboto Mono"/>
              </a:rPr>
              <a:t>.pkl</a:t>
            </a:r>
            <a:r>
              <a:rPr lang="es" sz="1350">
                <a:solidFill>
                  <a:schemeClr val="dk1"/>
                </a:solidFill>
              </a:rPr>
              <a:t>, </a:t>
            </a:r>
            <a:r>
              <a:rPr lang="es" sz="1350">
                <a:solidFill>
                  <a:srgbClr val="188038"/>
                </a:solidFill>
                <a:latin typeface="Roboto Mono"/>
                <a:ea typeface="Roboto Mono"/>
                <a:cs typeface="Roboto Mono"/>
                <a:sym typeface="Roboto Mono"/>
              </a:rPr>
              <a:t>.pt</a:t>
            </a:r>
            <a:r>
              <a:rPr lang="es" sz="1350">
                <a:solidFill>
                  <a:schemeClr val="dk1"/>
                </a:solidFill>
              </a:rPr>
              <a:t>, </a:t>
            </a:r>
            <a:r>
              <a:rPr lang="es" sz="1350">
                <a:solidFill>
                  <a:srgbClr val="188038"/>
                </a:solidFill>
                <a:latin typeface="Roboto Mono"/>
                <a:ea typeface="Roboto Mono"/>
                <a:cs typeface="Roboto Mono"/>
                <a:sym typeface="Roboto Mono"/>
              </a:rPr>
              <a:t>.h5</a:t>
            </a:r>
            <a:r>
              <a:rPr lang="es" sz="1350">
                <a:solidFill>
                  <a:schemeClr val="dk1"/>
                </a:solidFill>
              </a:rPr>
              <a:t>).</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Define a </a:t>
            </a:r>
            <a:r>
              <a:rPr lang="es" sz="1350" b="1">
                <a:solidFill>
                  <a:schemeClr val="dk1"/>
                </a:solidFill>
              </a:rPr>
              <a:t>reproducible pipeline</a:t>
            </a:r>
            <a:r>
              <a:rPr lang="es" sz="1350">
                <a:solidFill>
                  <a:schemeClr val="dk1"/>
                </a:solidFill>
              </a:rPr>
              <a:t> with </a:t>
            </a:r>
            <a:r>
              <a:rPr lang="es" sz="1350">
                <a:solidFill>
                  <a:srgbClr val="188038"/>
                </a:solidFill>
                <a:latin typeface="Roboto Mono"/>
                <a:ea typeface="Roboto Mono"/>
                <a:cs typeface="Roboto Mono"/>
                <a:sym typeface="Roboto Mono"/>
              </a:rPr>
              <a:t>dvc.yaml</a:t>
            </a:r>
            <a:r>
              <a:rPr lang="es" sz="1350">
                <a:solidFill>
                  <a:schemeClr val="dk1"/>
                </a:solidFill>
              </a:rPr>
              <a:t>.</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Push/pull large files using remote storage (e.g., S3, GCS).</a:t>
            </a:r>
            <a:br>
              <a:rPr lang="es" sz="1350">
                <a:solidFill>
                  <a:schemeClr val="dk1"/>
                </a:solidFill>
              </a:rPr>
            </a:br>
            <a:endParaRPr sz="1350">
              <a:solidFill>
                <a:schemeClr val="dk1"/>
              </a:solidFill>
            </a:endParaRPr>
          </a:p>
          <a:p>
            <a:pPr marL="0" lvl="0" indent="0" algn="l" rtl="0">
              <a:lnSpc>
                <a:spcPct val="115000"/>
              </a:lnSpc>
              <a:spcBef>
                <a:spcPts val="1400"/>
              </a:spcBef>
              <a:spcAft>
                <a:spcPts val="0"/>
              </a:spcAft>
              <a:buNone/>
            </a:pPr>
            <a:r>
              <a:rPr lang="es" sz="1550" b="1">
                <a:solidFill>
                  <a:schemeClr val="dk1"/>
                </a:solidFill>
              </a:rPr>
              <a:t>2. MLflow for Experiments &amp; Logging</a:t>
            </a:r>
            <a:endParaRPr sz="1550" b="1">
              <a:solidFill>
                <a:schemeClr val="dk1"/>
              </a:solidFill>
            </a:endParaRPr>
          </a:p>
          <a:p>
            <a:pPr marL="457200" lvl="0" indent="-314325" algn="l" rtl="0">
              <a:lnSpc>
                <a:spcPct val="115000"/>
              </a:lnSpc>
              <a:spcBef>
                <a:spcPts val="1400"/>
              </a:spcBef>
              <a:spcAft>
                <a:spcPts val="0"/>
              </a:spcAft>
              <a:buClr>
                <a:schemeClr val="dk1"/>
              </a:buClr>
              <a:buSzPts val="1350"/>
              <a:buChar char="●"/>
            </a:pPr>
            <a:r>
              <a:rPr lang="es" sz="1350">
                <a:solidFill>
                  <a:schemeClr val="dk1"/>
                </a:solidFill>
              </a:rPr>
              <a:t>Use MLflow to:</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Log </a:t>
            </a:r>
            <a:r>
              <a:rPr lang="es" sz="1350" b="1">
                <a:solidFill>
                  <a:schemeClr val="dk1"/>
                </a:solidFill>
              </a:rPr>
              <a:t>metrics</a:t>
            </a:r>
            <a:r>
              <a:rPr lang="es" sz="1350">
                <a:solidFill>
                  <a:schemeClr val="dk1"/>
                </a:solidFill>
              </a:rPr>
              <a:t>, </a:t>
            </a:r>
            <a:r>
              <a:rPr lang="es" sz="1350" b="1">
                <a:solidFill>
                  <a:schemeClr val="dk1"/>
                </a:solidFill>
              </a:rPr>
              <a:t>parameters</a:t>
            </a:r>
            <a:r>
              <a:rPr lang="es" sz="1350">
                <a:solidFill>
                  <a:schemeClr val="dk1"/>
                </a:solidFill>
              </a:rPr>
              <a:t>, and </a:t>
            </a:r>
            <a:r>
              <a:rPr lang="es" sz="1350" b="1">
                <a:solidFill>
                  <a:schemeClr val="dk1"/>
                </a:solidFill>
              </a:rPr>
              <a:t>artifacts</a:t>
            </a:r>
            <a:r>
              <a:rPr lang="es" sz="1350">
                <a:solidFill>
                  <a:schemeClr val="dk1"/>
                </a:solidFill>
              </a:rPr>
              <a:t> during training.</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Track multiple runs and compare them.</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Serve and deploy models via MLflow’s model registry.</a:t>
            </a:r>
            <a:endParaRPr sz="1350">
              <a:solidFill>
                <a:schemeClr val="dk1"/>
              </a:solidFill>
            </a:endParaRPr>
          </a:p>
        </p:txBody>
      </p:sp>
      <p:pic>
        <p:nvPicPr>
          <p:cNvPr id="187" name="Google Shape;187;p23"/>
          <p:cNvPicPr preferRelativeResize="0"/>
          <p:nvPr/>
        </p:nvPicPr>
        <p:blipFill>
          <a:blip r:embed="rId5">
            <a:alphaModFix/>
          </a:blip>
          <a:stretch>
            <a:fillRect/>
          </a:stretch>
        </p:blipFill>
        <p:spPr>
          <a:xfrm>
            <a:off x="804650" y="1970775"/>
            <a:ext cx="2748423" cy="592212"/>
          </a:xfrm>
          <a:prstGeom prst="rect">
            <a:avLst/>
          </a:prstGeom>
          <a:noFill/>
          <a:ln>
            <a:noFill/>
          </a:ln>
        </p:spPr>
      </p:pic>
      <p:pic>
        <p:nvPicPr>
          <p:cNvPr id="188" name="Google Shape;188;p23"/>
          <p:cNvPicPr preferRelativeResize="0"/>
          <p:nvPr/>
        </p:nvPicPr>
        <p:blipFill rotWithShape="1">
          <a:blip r:embed="rId6">
            <a:alphaModFix/>
          </a:blip>
          <a:srcRect r="5526"/>
          <a:stretch/>
        </p:blipFill>
        <p:spPr>
          <a:xfrm>
            <a:off x="804650" y="2562975"/>
            <a:ext cx="2748425" cy="365425"/>
          </a:xfrm>
          <a:prstGeom prst="rect">
            <a:avLst/>
          </a:prstGeom>
          <a:noFill/>
          <a:ln>
            <a:noFill/>
          </a:ln>
        </p:spPr>
      </p:pic>
      <p:pic>
        <p:nvPicPr>
          <p:cNvPr id="189" name="Google Shape;189;p23"/>
          <p:cNvPicPr preferRelativeResize="0"/>
          <p:nvPr/>
        </p:nvPicPr>
        <p:blipFill rotWithShape="1">
          <a:blip r:embed="rId7">
            <a:alphaModFix/>
          </a:blip>
          <a:srcRect r="6751"/>
          <a:stretch/>
        </p:blipFill>
        <p:spPr>
          <a:xfrm>
            <a:off x="804650" y="3658213"/>
            <a:ext cx="3054400" cy="802625"/>
          </a:xfrm>
          <a:prstGeom prst="rect">
            <a:avLst/>
          </a:prstGeom>
          <a:noFill/>
          <a:ln>
            <a:noFill/>
          </a:ln>
        </p:spPr>
      </p:pic>
      <p:sp>
        <p:nvSpPr>
          <p:cNvPr id="190" name="Google Shape;190;p23"/>
          <p:cNvSpPr txBox="1"/>
          <p:nvPr/>
        </p:nvSpPr>
        <p:spPr>
          <a:xfrm>
            <a:off x="313100" y="3107488"/>
            <a:ext cx="39396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s" sz="1200">
                <a:solidFill>
                  <a:srgbClr val="1F2328"/>
                </a:solidFill>
                <a:highlight>
                  <a:srgbClr val="FFFFFF"/>
                </a:highlight>
              </a:rPr>
              <a:t>DVC introduces a build system to define, execute and track data </a:t>
            </a:r>
            <a:r>
              <a:rPr lang="es" sz="1200" b="1">
                <a:solidFill>
                  <a:srgbClr val="1F2328"/>
                </a:solidFill>
                <a:highlight>
                  <a:srgbClr val="FFFFFF"/>
                </a:highlight>
              </a:rPr>
              <a:t>pipelines</a:t>
            </a:r>
            <a:r>
              <a:rPr lang="es" sz="1200">
                <a:solidFill>
                  <a:srgbClr val="1F2328"/>
                </a:solidFill>
                <a:highlight>
                  <a:srgbClr val="FFFFFF"/>
                </a:highlight>
              </a:rPr>
              <a:t>.</a:t>
            </a:r>
            <a:br>
              <a:rPr lang="es" sz="1200">
                <a:solidFill>
                  <a:srgbClr val="1F2328"/>
                </a:solidFill>
                <a:highlight>
                  <a:srgbClr val="FFFFFF"/>
                </a:highlight>
              </a:rPr>
            </a:br>
            <a:endParaRPr sz="1200">
              <a:solidFill>
                <a:srgbClr val="1F2328"/>
              </a:solidFill>
              <a:highlight>
                <a:srgbClr val="FFFFFF"/>
              </a:highlight>
            </a:endParaRPr>
          </a:p>
        </p:txBody>
      </p:sp>
      <p:pic>
        <p:nvPicPr>
          <p:cNvPr id="191" name="Google Shape;191;p23"/>
          <p:cNvPicPr preferRelativeResize="0"/>
          <p:nvPr/>
        </p:nvPicPr>
        <p:blipFill>
          <a:blip r:embed="rId8">
            <a:alphaModFix/>
          </a:blip>
          <a:stretch>
            <a:fillRect/>
          </a:stretch>
        </p:blipFill>
        <p:spPr>
          <a:xfrm>
            <a:off x="804650" y="4460838"/>
            <a:ext cx="3054401" cy="365425"/>
          </a:xfrm>
          <a:prstGeom prst="rect">
            <a:avLst/>
          </a:prstGeom>
          <a:noFill/>
          <a:ln>
            <a:noFill/>
          </a:ln>
        </p:spPr>
      </p:pic>
      <p:pic>
        <p:nvPicPr>
          <p:cNvPr id="192" name="Google Shape;192;p23"/>
          <p:cNvPicPr preferRelativeResize="0"/>
          <p:nvPr/>
        </p:nvPicPr>
        <p:blipFill rotWithShape="1">
          <a:blip r:embed="rId9">
            <a:alphaModFix/>
          </a:blip>
          <a:srcRect l="1909" r="21409"/>
          <a:stretch/>
        </p:blipFill>
        <p:spPr>
          <a:xfrm>
            <a:off x="804650" y="4791687"/>
            <a:ext cx="3054400" cy="238725"/>
          </a:xfrm>
          <a:prstGeom prst="rect">
            <a:avLst/>
          </a:prstGeom>
          <a:noFill/>
          <a:ln>
            <a:noFill/>
          </a:ln>
        </p:spPr>
      </p:pic>
      <p:pic>
        <p:nvPicPr>
          <p:cNvPr id="193" name="Google Shape;193;p23"/>
          <p:cNvPicPr preferRelativeResize="0"/>
          <p:nvPr/>
        </p:nvPicPr>
        <p:blipFill rotWithShape="1">
          <a:blip r:embed="rId10">
            <a:alphaModFix/>
          </a:blip>
          <a:srcRect t="27704" b="29208"/>
          <a:stretch/>
        </p:blipFill>
        <p:spPr>
          <a:xfrm>
            <a:off x="6387850" y="283462"/>
            <a:ext cx="1725420" cy="743425"/>
          </a:xfrm>
          <a:prstGeom prst="rect">
            <a:avLst/>
          </a:prstGeom>
          <a:noFill/>
          <a:ln>
            <a:noFill/>
          </a:ln>
        </p:spPr>
      </p:pic>
      <p:pic>
        <p:nvPicPr>
          <p:cNvPr id="194" name="Google Shape;194;p23"/>
          <p:cNvPicPr preferRelativeResize="0"/>
          <p:nvPr/>
        </p:nvPicPr>
        <p:blipFill>
          <a:blip r:embed="rId11">
            <a:alphaModFix/>
          </a:blip>
          <a:stretch>
            <a:fillRect/>
          </a:stretch>
        </p:blipFill>
        <p:spPr>
          <a:xfrm>
            <a:off x="4486850" y="1927050"/>
            <a:ext cx="3846050" cy="1229075"/>
          </a:xfrm>
          <a:prstGeom prst="rect">
            <a:avLst/>
          </a:prstGeom>
          <a:noFill/>
          <a:ln>
            <a:noFill/>
          </a:ln>
        </p:spPr>
      </p:pic>
      <p:pic>
        <p:nvPicPr>
          <p:cNvPr id="195" name="Google Shape;195;p23"/>
          <p:cNvPicPr preferRelativeResize="0"/>
          <p:nvPr/>
        </p:nvPicPr>
        <p:blipFill rotWithShape="1">
          <a:blip r:embed="rId12">
            <a:alphaModFix/>
          </a:blip>
          <a:srcRect l="3875" r="7021"/>
          <a:stretch/>
        </p:blipFill>
        <p:spPr>
          <a:xfrm>
            <a:off x="4460513" y="3664475"/>
            <a:ext cx="4359174" cy="1359675"/>
          </a:xfrm>
          <a:prstGeom prst="rect">
            <a:avLst/>
          </a:prstGeom>
          <a:noFill/>
          <a:ln>
            <a:noFill/>
          </a:ln>
        </p:spPr>
      </p:pic>
      <p:sp>
        <p:nvSpPr>
          <p:cNvPr id="196" name="Google Shape;196;p23"/>
          <p:cNvSpPr txBox="1"/>
          <p:nvPr/>
        </p:nvSpPr>
        <p:spPr>
          <a:xfrm>
            <a:off x="4252700" y="1214925"/>
            <a:ext cx="44313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Char char="●"/>
            </a:pPr>
            <a:r>
              <a:rPr lang="es" sz="1200">
                <a:solidFill>
                  <a:srgbClr val="1F2328"/>
                </a:solidFill>
                <a:highlight>
                  <a:schemeClr val="lt1"/>
                </a:highlight>
              </a:rPr>
              <a:t>MLflow provides a lightweight framework to track </a:t>
            </a:r>
            <a:r>
              <a:rPr lang="es" sz="1200" b="1">
                <a:solidFill>
                  <a:srgbClr val="1F2328"/>
                </a:solidFill>
                <a:highlight>
                  <a:schemeClr val="lt1"/>
                </a:highlight>
              </a:rPr>
              <a:t>experiments </a:t>
            </a:r>
            <a:r>
              <a:rPr lang="es" sz="1200">
                <a:solidFill>
                  <a:srgbClr val="1F2328"/>
                </a:solidFill>
                <a:highlight>
                  <a:schemeClr val="lt1"/>
                </a:highlight>
              </a:rPr>
              <a:t>by logging parameters, metrics, artifacts, and models.</a:t>
            </a:r>
            <a:endParaRPr/>
          </a:p>
        </p:txBody>
      </p:sp>
      <p:sp>
        <p:nvSpPr>
          <p:cNvPr id="197" name="Google Shape;197;p23"/>
          <p:cNvSpPr txBox="1"/>
          <p:nvPr/>
        </p:nvSpPr>
        <p:spPr>
          <a:xfrm>
            <a:off x="4194225" y="3156125"/>
            <a:ext cx="44313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Char char="●"/>
            </a:pPr>
            <a:r>
              <a:rPr lang="es" sz="1200">
                <a:solidFill>
                  <a:srgbClr val="1F2328"/>
                </a:solidFill>
                <a:highlight>
                  <a:schemeClr val="lt1"/>
                </a:highlight>
              </a:rPr>
              <a:t>MLflow manages the full lifecycle of ML models through a centralized </a:t>
            </a:r>
            <a:r>
              <a:rPr lang="es" sz="1200" b="1">
                <a:solidFill>
                  <a:srgbClr val="1F2328"/>
                </a:solidFill>
                <a:highlight>
                  <a:schemeClr val="lt1"/>
                </a:highlight>
              </a:rPr>
              <a:t>model registry</a:t>
            </a:r>
            <a:r>
              <a:rPr lang="es" sz="1200">
                <a:solidFill>
                  <a:srgbClr val="1F2328"/>
                </a:solidFill>
                <a:highlight>
                  <a:schemeClr val="lt1"/>
                </a:highlight>
              </a:rPr>
              <a:t>.</a:t>
            </a:r>
            <a:endParaRPr/>
          </a:p>
        </p:txBody>
      </p:sp>
      <p:sp>
        <p:nvSpPr>
          <p:cNvPr id="198" name="Google Shape;198;p23"/>
          <p:cNvSpPr/>
          <p:nvPr/>
        </p:nvSpPr>
        <p:spPr>
          <a:xfrm>
            <a:off x="2333025" y="1861750"/>
            <a:ext cx="4729200" cy="2712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 name="Google Shape;199;p23"/>
          <p:cNvSpPr txBox="1"/>
          <p:nvPr/>
        </p:nvSpPr>
        <p:spPr>
          <a:xfrm>
            <a:off x="3490275" y="1947550"/>
            <a:ext cx="2453400" cy="484800"/>
          </a:xfrm>
          <a:prstGeom prst="rect">
            <a:avLst/>
          </a:prstGeom>
          <a:noFill/>
          <a:ln>
            <a:noFill/>
          </a:ln>
        </p:spPr>
        <p:txBody>
          <a:bodyPr spcFirstLastPara="1" wrap="square" lIns="91425" tIns="91425" rIns="91425" bIns="91425" anchor="t" anchorCtr="0">
            <a:spAutoFit/>
          </a:bodyPr>
          <a:lstStyle/>
          <a:p>
            <a:pPr marL="0" lvl="0" indent="0" algn="l" rtl="0">
              <a:lnSpc>
                <a:spcPct val="126923"/>
              </a:lnSpc>
              <a:spcBef>
                <a:spcPts val="3400"/>
              </a:spcBef>
              <a:spcAft>
                <a:spcPts val="0"/>
              </a:spcAft>
              <a:buNone/>
            </a:pPr>
            <a:r>
              <a:rPr lang="es" sz="1950">
                <a:solidFill>
                  <a:srgbClr val="040716"/>
                </a:solidFill>
              </a:rPr>
              <a:t>DVC + MLflow = ❤️</a:t>
            </a:r>
            <a:endParaRPr sz="1950">
              <a:solidFill>
                <a:srgbClr val="040716"/>
              </a:solidFill>
            </a:endParaRPr>
          </a:p>
        </p:txBody>
      </p:sp>
      <p:graphicFrame>
        <p:nvGraphicFramePr>
          <p:cNvPr id="200" name="Google Shape;200;p23"/>
          <p:cNvGraphicFramePr/>
          <p:nvPr/>
        </p:nvGraphicFramePr>
        <p:xfrm>
          <a:off x="2348550" y="2476500"/>
          <a:ext cx="4657875" cy="2057910"/>
        </p:xfrm>
        <a:graphic>
          <a:graphicData uri="http://schemas.openxmlformats.org/drawingml/2006/table">
            <a:tbl>
              <a:tblPr>
                <a:noFill/>
                <a:tableStyleId>{A19226DC-4DE3-4C9A-B6EC-AF43F0ACD5A6}</a:tableStyleId>
              </a:tblPr>
              <a:tblGrid>
                <a:gridCol w="1082450">
                  <a:extLst>
                    <a:ext uri="{9D8B030D-6E8A-4147-A177-3AD203B41FA5}">
                      <a16:colId xmlns:a16="http://schemas.microsoft.com/office/drawing/2014/main" val="20000"/>
                    </a:ext>
                  </a:extLst>
                </a:gridCol>
                <a:gridCol w="725300">
                  <a:extLst>
                    <a:ext uri="{9D8B030D-6E8A-4147-A177-3AD203B41FA5}">
                      <a16:colId xmlns:a16="http://schemas.microsoft.com/office/drawing/2014/main" val="20001"/>
                    </a:ext>
                  </a:extLst>
                </a:gridCol>
                <a:gridCol w="2850125">
                  <a:extLst>
                    <a:ext uri="{9D8B030D-6E8A-4147-A177-3AD203B41FA5}">
                      <a16:colId xmlns:a16="http://schemas.microsoft.com/office/drawing/2014/main" val="20002"/>
                    </a:ext>
                  </a:extLst>
                </a:gridCol>
              </a:tblGrid>
              <a:tr h="287400">
                <a:tc>
                  <a:txBody>
                    <a:bodyPr/>
                    <a:lstStyle/>
                    <a:p>
                      <a:pPr marL="0" lvl="0" indent="0" algn="l" rtl="0">
                        <a:spcBef>
                          <a:spcPts val="0"/>
                        </a:spcBef>
                        <a:spcAft>
                          <a:spcPts val="0"/>
                        </a:spcAft>
                        <a:buNone/>
                      </a:pPr>
                      <a:r>
                        <a:rPr lang="es" sz="1200"/>
                        <a:t>Component</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s" sz="1200"/>
                        <a:t>Tool</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s" sz="1200"/>
                        <a:t>Purpose</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0"/>
                  </a:ext>
                </a:extLst>
              </a:tr>
              <a:tr h="442150">
                <a:tc>
                  <a:txBody>
                    <a:bodyPr/>
                    <a:lstStyle/>
                    <a:p>
                      <a:pPr marL="0" lvl="0" indent="0" algn="l" rtl="0">
                        <a:spcBef>
                          <a:spcPts val="0"/>
                        </a:spcBef>
                        <a:spcAft>
                          <a:spcPts val="0"/>
                        </a:spcAft>
                        <a:buNone/>
                      </a:pPr>
                      <a:r>
                        <a:rPr lang="es" sz="1200"/>
                        <a:t>Data</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DVC</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Versioned storage + remote sync</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42150">
                <a:tc>
                  <a:txBody>
                    <a:bodyPr/>
                    <a:lstStyle/>
                    <a:p>
                      <a:pPr marL="0" lvl="0" indent="0" algn="l" rtl="0">
                        <a:spcBef>
                          <a:spcPts val="0"/>
                        </a:spcBef>
                        <a:spcAft>
                          <a:spcPts val="0"/>
                        </a:spcAft>
                        <a:buNone/>
                      </a:pPr>
                      <a:r>
                        <a:rPr lang="es" sz="1200"/>
                        <a:t>Experiments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MLflow</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Param/metric logging, comparisons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87400">
                <a:tc>
                  <a:txBody>
                    <a:bodyPr/>
                    <a:lstStyle/>
                    <a:p>
                      <a:pPr marL="0" lvl="0" indent="0" algn="l" rtl="0">
                        <a:spcBef>
                          <a:spcPts val="0"/>
                        </a:spcBef>
                        <a:spcAft>
                          <a:spcPts val="0"/>
                        </a:spcAft>
                        <a:buNone/>
                      </a:pPr>
                      <a:r>
                        <a:rPr lang="es" sz="1200"/>
                        <a:t>Models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MLflow</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Model tracking</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42150">
                <a:tc>
                  <a:txBody>
                    <a:bodyPr/>
                    <a:lstStyle/>
                    <a:p>
                      <a:pPr marL="0" lvl="0" indent="0" algn="l" rtl="0">
                        <a:spcBef>
                          <a:spcPts val="0"/>
                        </a:spcBef>
                        <a:spcAft>
                          <a:spcPts val="0"/>
                        </a:spcAft>
                        <a:buNone/>
                      </a:pPr>
                      <a:r>
                        <a:rPr lang="es" sz="1200"/>
                        <a:t>Pipelines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DVC</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Reproducible steps and dependencies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1" name="Google Shape;201;p23"/>
          <p:cNvPicPr preferRelativeResize="0"/>
          <p:nvPr/>
        </p:nvPicPr>
        <p:blipFill>
          <a:blip r:embed="rId13">
            <a:alphaModFix/>
          </a:blip>
          <a:stretch>
            <a:fillRect/>
          </a:stretch>
        </p:blipFill>
        <p:spPr>
          <a:xfrm>
            <a:off x="8426550" y="97050"/>
            <a:ext cx="591701" cy="557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4" title="Typical-MLOps-workflow-adapted-from-68-131.png"/>
          <p:cNvPicPr preferRelativeResize="0"/>
          <p:nvPr/>
        </p:nvPicPr>
        <p:blipFill>
          <a:blip r:embed="rId3">
            <a:alphaModFix/>
          </a:blip>
          <a:stretch>
            <a:fillRect/>
          </a:stretch>
        </p:blipFill>
        <p:spPr>
          <a:xfrm>
            <a:off x="1722275" y="1941517"/>
            <a:ext cx="5526675" cy="2327708"/>
          </a:xfrm>
          <a:prstGeom prst="rect">
            <a:avLst/>
          </a:prstGeom>
          <a:noFill/>
          <a:ln>
            <a:noFill/>
          </a:ln>
        </p:spPr>
      </p:pic>
      <p:sp>
        <p:nvSpPr>
          <p:cNvPr id="207" name="Google Shape;20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How the Technologies Are Being Applied</a:t>
            </a:r>
            <a:br>
              <a:rPr lang="es"/>
            </a:br>
            <a:r>
              <a:rPr lang="es"/>
              <a:t>- DEV -</a:t>
            </a:r>
            <a:endParaRPr/>
          </a:p>
        </p:txBody>
      </p:sp>
      <p:sp>
        <p:nvSpPr>
          <p:cNvPr id="208" name="Google Shape;208;p24"/>
          <p:cNvSpPr/>
          <p:nvPr/>
        </p:nvSpPr>
        <p:spPr>
          <a:xfrm>
            <a:off x="3474875" y="1881150"/>
            <a:ext cx="1993800" cy="245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9" name="Google Shape;209;p24"/>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Plan</a:t>
            </a:r>
            <a:br>
              <a:rPr lang="es"/>
            </a:br>
            <a:r>
              <a:rPr lang="es" sz="2688"/>
              <a:t>Define objectives, data strategy, evaluation protocols and collaboration frameworks</a:t>
            </a:r>
            <a:endParaRPr sz="2688"/>
          </a:p>
        </p:txBody>
      </p:sp>
      <p:sp>
        <p:nvSpPr>
          <p:cNvPr id="215" name="Google Shape;215;p25"/>
          <p:cNvSpPr/>
          <p:nvPr/>
        </p:nvSpPr>
        <p:spPr>
          <a:xfrm>
            <a:off x="5221075" y="1464650"/>
            <a:ext cx="2847300" cy="75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Council</a:t>
            </a:r>
            <a:br>
              <a:rPr lang="es"/>
            </a:br>
            <a:r>
              <a:rPr lang="es" sz="1000"/>
              <a:t>(Architecture, …)</a:t>
            </a:r>
            <a:br>
              <a:rPr lang="es" sz="1000"/>
            </a:br>
            <a:br>
              <a:rPr lang="es" sz="1200"/>
            </a:br>
            <a:endParaRPr sz="1200"/>
          </a:p>
        </p:txBody>
      </p:sp>
      <p:sp>
        <p:nvSpPr>
          <p:cNvPr id="216" name="Google Shape;216;p25"/>
          <p:cNvSpPr/>
          <p:nvPr/>
        </p:nvSpPr>
        <p:spPr>
          <a:xfrm>
            <a:off x="5221075" y="2331000"/>
            <a:ext cx="2847300" cy="75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Community of Practice</a:t>
            </a:r>
            <a:br>
              <a:rPr lang="es"/>
            </a:br>
            <a:r>
              <a:rPr lang="es" sz="1000"/>
              <a:t>(Python, ML, …)</a:t>
            </a:r>
            <a:br>
              <a:rPr lang="es" sz="1000"/>
            </a:br>
            <a:br>
              <a:rPr lang="es" sz="1000"/>
            </a:br>
            <a:endParaRPr sz="1200"/>
          </a:p>
        </p:txBody>
      </p:sp>
      <p:sp>
        <p:nvSpPr>
          <p:cNvPr id="217" name="Google Shape;217;p25"/>
          <p:cNvSpPr/>
          <p:nvPr/>
        </p:nvSpPr>
        <p:spPr>
          <a:xfrm>
            <a:off x="5225450" y="3200850"/>
            <a:ext cx="2847300" cy="75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Enabler Team</a:t>
            </a:r>
            <a:br>
              <a:rPr lang="es" sz="1200"/>
            </a:br>
            <a:r>
              <a:rPr lang="es" sz="1000"/>
              <a:t>(MLOps, …)</a:t>
            </a:r>
            <a:br>
              <a:rPr lang="es" sz="1000"/>
            </a:br>
            <a:br>
              <a:rPr lang="es" sz="1000"/>
            </a:br>
            <a:endParaRPr sz="1200"/>
          </a:p>
        </p:txBody>
      </p:sp>
      <p:cxnSp>
        <p:nvCxnSpPr>
          <p:cNvPr id="218" name="Google Shape;218;p25"/>
          <p:cNvCxnSpPr/>
          <p:nvPr/>
        </p:nvCxnSpPr>
        <p:spPr>
          <a:xfrm>
            <a:off x="5248700" y="1912675"/>
            <a:ext cx="2800800" cy="4500"/>
          </a:xfrm>
          <a:prstGeom prst="straightConnector1">
            <a:avLst/>
          </a:prstGeom>
          <a:noFill/>
          <a:ln w="9525" cap="flat" cmpd="sng">
            <a:solidFill>
              <a:schemeClr val="dk1"/>
            </a:solidFill>
            <a:prstDash val="solid"/>
            <a:round/>
            <a:headEnd type="none" w="med" len="med"/>
            <a:tailEnd type="none" w="med" len="med"/>
          </a:ln>
        </p:spPr>
      </p:cxnSp>
      <p:cxnSp>
        <p:nvCxnSpPr>
          <p:cNvPr id="219" name="Google Shape;219;p25"/>
          <p:cNvCxnSpPr/>
          <p:nvPr/>
        </p:nvCxnSpPr>
        <p:spPr>
          <a:xfrm>
            <a:off x="5225450" y="2775300"/>
            <a:ext cx="2824200" cy="120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25"/>
          <p:cNvCxnSpPr/>
          <p:nvPr/>
        </p:nvCxnSpPr>
        <p:spPr>
          <a:xfrm>
            <a:off x="5220425" y="3655925"/>
            <a:ext cx="2829300" cy="600"/>
          </a:xfrm>
          <a:prstGeom prst="straightConnector1">
            <a:avLst/>
          </a:prstGeom>
          <a:noFill/>
          <a:ln w="9525" cap="flat" cmpd="sng">
            <a:solidFill>
              <a:schemeClr val="dk1"/>
            </a:solidFill>
            <a:prstDash val="solid"/>
            <a:round/>
            <a:headEnd type="none" w="med" len="med"/>
            <a:tailEnd type="none" w="med" len="med"/>
          </a:ln>
        </p:spPr>
      </p:cxnSp>
      <p:grpSp>
        <p:nvGrpSpPr>
          <p:cNvPr id="221" name="Google Shape;221;p25"/>
          <p:cNvGrpSpPr/>
          <p:nvPr/>
        </p:nvGrpSpPr>
        <p:grpSpPr>
          <a:xfrm>
            <a:off x="5221000" y="4077065"/>
            <a:ext cx="2847300" cy="931978"/>
            <a:chOff x="5217175" y="4146900"/>
            <a:chExt cx="2847300" cy="850500"/>
          </a:xfrm>
        </p:grpSpPr>
        <p:sp>
          <p:nvSpPr>
            <p:cNvPr id="222" name="Google Shape;222;p25"/>
            <p:cNvSpPr/>
            <p:nvPr/>
          </p:nvSpPr>
          <p:spPr>
            <a:xfrm>
              <a:off x="5217175" y="4146900"/>
              <a:ext cx="2847300" cy="8505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a:p>
              <a:pPr marL="0" lvl="0" indent="0" algn="ctr" rtl="0">
                <a:spcBef>
                  <a:spcPts val="0"/>
                </a:spcBef>
                <a:spcAft>
                  <a:spcPts val="0"/>
                </a:spcAft>
                <a:buNone/>
              </a:pPr>
              <a:endParaRPr sz="1000"/>
            </a:p>
          </p:txBody>
        </p:sp>
        <p:cxnSp>
          <p:nvCxnSpPr>
            <p:cNvPr id="223" name="Google Shape;223;p25"/>
            <p:cNvCxnSpPr/>
            <p:nvPr/>
          </p:nvCxnSpPr>
          <p:spPr>
            <a:xfrm>
              <a:off x="5217175" y="4570637"/>
              <a:ext cx="2847300" cy="0"/>
            </a:xfrm>
            <a:prstGeom prst="straightConnector1">
              <a:avLst/>
            </a:prstGeom>
            <a:noFill/>
            <a:ln w="9525" cap="flat" cmpd="sng">
              <a:solidFill>
                <a:schemeClr val="dk1"/>
              </a:solidFill>
              <a:prstDash val="solid"/>
              <a:round/>
              <a:headEnd type="none" w="med" len="med"/>
              <a:tailEnd type="none" w="med" len="med"/>
            </a:ln>
          </p:spPr>
        </p:cxnSp>
      </p:grpSp>
      <p:sp>
        <p:nvSpPr>
          <p:cNvPr id="224" name="Google Shape;224;p25"/>
          <p:cNvSpPr txBox="1"/>
          <p:nvPr/>
        </p:nvSpPr>
        <p:spPr>
          <a:xfrm>
            <a:off x="1140200" y="1998475"/>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Objectives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Requirements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Evaluation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Data Strategy</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Traceability</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Risks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Lifecycle</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Development</a:t>
            </a:r>
            <a:endParaRPr sz="1600">
              <a:solidFill>
                <a:srgbClr val="3C78D8"/>
              </a:solidFill>
            </a:endParaRPr>
          </a:p>
          <a:p>
            <a:pPr marL="457200" lvl="0" indent="-330200" algn="l" rtl="0">
              <a:spcBef>
                <a:spcPts val="0"/>
              </a:spcBef>
              <a:spcAft>
                <a:spcPts val="0"/>
              </a:spcAft>
              <a:buClr>
                <a:srgbClr val="38761D"/>
              </a:buClr>
              <a:buSzPts val="1600"/>
              <a:buChar char="●"/>
            </a:pPr>
            <a:r>
              <a:rPr lang="es" sz="1600">
                <a:solidFill>
                  <a:srgbClr val="38761D"/>
                </a:solidFill>
              </a:rPr>
              <a:t>Organization</a:t>
            </a:r>
            <a:endParaRPr sz="1600">
              <a:solidFill>
                <a:srgbClr val="38761D"/>
              </a:solidFill>
            </a:endParaRPr>
          </a:p>
          <a:p>
            <a:pPr marL="0" lvl="0" indent="0" algn="l" rtl="0">
              <a:spcBef>
                <a:spcPts val="0"/>
              </a:spcBef>
              <a:spcAft>
                <a:spcPts val="0"/>
              </a:spcAft>
              <a:buNone/>
            </a:pPr>
            <a:endParaRPr sz="1600">
              <a:solidFill>
                <a:schemeClr val="dk2"/>
              </a:solidFill>
            </a:endParaRPr>
          </a:p>
        </p:txBody>
      </p:sp>
      <p:sp>
        <p:nvSpPr>
          <p:cNvPr id="225" name="Google Shape;225;p25"/>
          <p:cNvSpPr txBox="1"/>
          <p:nvPr/>
        </p:nvSpPr>
        <p:spPr>
          <a:xfrm>
            <a:off x="5351575" y="1888650"/>
            <a:ext cx="25863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Govern: Organisational alignment</a:t>
            </a:r>
            <a:endParaRPr sz="1200">
              <a:solidFill>
                <a:schemeClr val="dk1"/>
              </a:solidFill>
            </a:endParaRPr>
          </a:p>
        </p:txBody>
      </p:sp>
      <p:sp>
        <p:nvSpPr>
          <p:cNvPr id="226" name="Google Shape;226;p25"/>
          <p:cNvSpPr txBox="1"/>
          <p:nvPr/>
        </p:nvSpPr>
        <p:spPr>
          <a:xfrm>
            <a:off x="5550900" y="2740175"/>
            <a:ext cx="24168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Learn: Promote best practices</a:t>
            </a:r>
            <a:endParaRPr sz="1200">
              <a:solidFill>
                <a:schemeClr val="dk1"/>
              </a:solidFill>
            </a:endParaRPr>
          </a:p>
        </p:txBody>
      </p:sp>
      <p:sp>
        <p:nvSpPr>
          <p:cNvPr id="227" name="Google Shape;227;p25"/>
          <p:cNvSpPr txBox="1"/>
          <p:nvPr/>
        </p:nvSpPr>
        <p:spPr>
          <a:xfrm>
            <a:off x="5298650" y="3634625"/>
            <a:ext cx="26688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Support: Libraries, templates, tooling</a:t>
            </a:r>
            <a:endParaRPr sz="1200">
              <a:solidFill>
                <a:schemeClr val="dk1"/>
              </a:solidFill>
            </a:endParaRPr>
          </a:p>
        </p:txBody>
      </p:sp>
      <p:sp>
        <p:nvSpPr>
          <p:cNvPr id="228" name="Google Shape;228;p25"/>
          <p:cNvSpPr txBox="1"/>
          <p:nvPr/>
        </p:nvSpPr>
        <p:spPr>
          <a:xfrm>
            <a:off x="5550900" y="4024075"/>
            <a:ext cx="2200200" cy="6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dk1"/>
                </a:solidFill>
              </a:rPr>
              <a:t>Solution Team</a:t>
            </a:r>
            <a:br>
              <a:rPr lang="es">
                <a:solidFill>
                  <a:schemeClr val="dk1"/>
                </a:solidFill>
              </a:rPr>
            </a:br>
            <a:r>
              <a:rPr lang="es" sz="1000">
                <a:solidFill>
                  <a:schemeClr val="dk1"/>
                </a:solidFill>
              </a:rPr>
              <a:t>(Problem domain)</a:t>
            </a:r>
            <a:br>
              <a:rPr lang="es" sz="1000">
                <a:solidFill>
                  <a:schemeClr val="dk1"/>
                </a:solidFill>
              </a:rPr>
            </a:br>
            <a:endParaRPr sz="1800">
              <a:solidFill>
                <a:schemeClr val="dk2"/>
              </a:solidFill>
            </a:endParaRPr>
          </a:p>
        </p:txBody>
      </p:sp>
      <p:sp>
        <p:nvSpPr>
          <p:cNvPr id="229" name="Google Shape;229;p25"/>
          <p:cNvSpPr txBox="1"/>
          <p:nvPr/>
        </p:nvSpPr>
        <p:spPr>
          <a:xfrm>
            <a:off x="5224800" y="4528100"/>
            <a:ext cx="28524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Build &amp; Maintain: Collaboration Setup</a:t>
            </a:r>
            <a:br>
              <a:rPr lang="es" sz="1200">
                <a:solidFill>
                  <a:schemeClr val="dk1"/>
                </a:solidFill>
              </a:rPr>
            </a:br>
            <a:r>
              <a:rPr lang="es" sz="1200">
                <a:solidFill>
                  <a:schemeClr val="dk1"/>
                </a:solidFill>
              </a:rPr>
              <a:t>                            (Kanban, SCRUM)</a:t>
            </a:r>
            <a:endParaRPr sz="1200">
              <a:solidFill>
                <a:schemeClr val="dk1"/>
              </a:solidFill>
            </a:endParaRPr>
          </a:p>
        </p:txBody>
      </p:sp>
      <p:pic>
        <p:nvPicPr>
          <p:cNvPr id="230" name="Google Shape;230;p25"/>
          <p:cNvPicPr preferRelativeResize="0"/>
          <p:nvPr/>
        </p:nvPicPr>
        <p:blipFill>
          <a:blip r:embed="rId3">
            <a:alphaModFix/>
          </a:blip>
          <a:stretch>
            <a:fillRect/>
          </a:stretch>
        </p:blipFill>
        <p:spPr>
          <a:xfrm>
            <a:off x="8426550" y="97050"/>
            <a:ext cx="591701" cy="557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p:nvPr/>
        </p:nvSpPr>
        <p:spPr>
          <a:xfrm>
            <a:off x="2940250" y="1768800"/>
            <a:ext cx="6012300" cy="30798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 name="Google Shape;23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Code</a:t>
            </a:r>
            <a:br>
              <a:rPr lang="es"/>
            </a:br>
            <a:r>
              <a:rPr lang="es" sz="2688"/>
              <a:t>Develop modular, testable and version-controlled ML logic and pipelines</a:t>
            </a:r>
            <a:endParaRPr sz="2688"/>
          </a:p>
        </p:txBody>
      </p:sp>
      <p:sp>
        <p:nvSpPr>
          <p:cNvPr id="237" name="Google Shape;237;p2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238" name="Google Shape;238;p26"/>
          <p:cNvSpPr txBox="1"/>
          <p:nvPr/>
        </p:nvSpPr>
        <p:spPr>
          <a:xfrm>
            <a:off x="2952575" y="1970675"/>
            <a:ext cx="3846600" cy="639300"/>
          </a:xfrm>
          <a:prstGeom prst="rect">
            <a:avLst/>
          </a:prstGeom>
          <a:noFill/>
          <a:ln>
            <a:noFill/>
          </a:ln>
        </p:spPr>
        <p:txBody>
          <a:bodyPr spcFirstLastPara="1" wrap="square" lIns="91425" tIns="91425" rIns="91425" bIns="91425" anchor="t" anchorCtr="0">
            <a:noAutofit/>
          </a:bodyPr>
          <a:lstStyle/>
          <a:p>
            <a:pPr marL="457200" lvl="0" indent="-304800" algn="just" rtl="0">
              <a:spcBef>
                <a:spcPts val="0"/>
              </a:spcBef>
              <a:spcAft>
                <a:spcPts val="0"/>
              </a:spcAft>
              <a:buClr>
                <a:srgbClr val="3C78D8"/>
              </a:buClr>
              <a:buSzPts val="1200"/>
              <a:buChar char="●"/>
            </a:pPr>
            <a:r>
              <a:rPr lang="es" sz="1200">
                <a:solidFill>
                  <a:srgbClr val="3C78D8"/>
                </a:solidFill>
              </a:rPr>
              <a:t>The Zen of Python</a:t>
            </a:r>
            <a:endParaRPr sz="1200">
              <a:solidFill>
                <a:srgbClr val="3C78D8"/>
              </a:solidFill>
            </a:endParaRPr>
          </a:p>
          <a:p>
            <a:pPr marL="457200" lvl="0" indent="-304800" algn="just" rtl="0">
              <a:spcBef>
                <a:spcPts val="0"/>
              </a:spcBef>
              <a:spcAft>
                <a:spcPts val="0"/>
              </a:spcAft>
              <a:buClr>
                <a:srgbClr val="3C78D8"/>
              </a:buClr>
              <a:buSzPts val="1200"/>
              <a:buChar char="●"/>
            </a:pPr>
            <a:r>
              <a:rPr lang="es" sz="1200">
                <a:solidFill>
                  <a:srgbClr val="3C78D8"/>
                </a:solidFill>
              </a:rPr>
              <a:t>TDD (Test-Driven Development)</a:t>
            </a:r>
            <a:endParaRPr sz="1200">
              <a:solidFill>
                <a:srgbClr val="3C78D8"/>
              </a:solidFill>
            </a:endParaRPr>
          </a:p>
          <a:p>
            <a:pPr marL="457200" lvl="0" indent="0" algn="just" rtl="0">
              <a:spcBef>
                <a:spcPts val="0"/>
              </a:spcBef>
              <a:spcAft>
                <a:spcPts val="0"/>
              </a:spcAft>
              <a:buNone/>
            </a:pPr>
            <a:endParaRPr sz="1600">
              <a:solidFill>
                <a:srgbClr val="38761D"/>
              </a:solidFill>
            </a:endParaRPr>
          </a:p>
        </p:txBody>
      </p:sp>
      <p:sp>
        <p:nvSpPr>
          <p:cNvPr id="239" name="Google Shape;239;p26"/>
          <p:cNvSpPr txBox="1"/>
          <p:nvPr/>
        </p:nvSpPr>
        <p:spPr>
          <a:xfrm>
            <a:off x="243675" y="1997075"/>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Principles</a:t>
            </a:r>
            <a:endParaRPr sz="1600">
              <a:solidFill>
                <a:srgbClr val="CC0000"/>
              </a:solidFill>
            </a:endParaRPr>
          </a:p>
          <a:p>
            <a:pPr marL="457200" lvl="0" indent="-330200" algn="l" rtl="0">
              <a:spcBef>
                <a:spcPts val="0"/>
              </a:spcBef>
              <a:spcAft>
                <a:spcPts val="0"/>
              </a:spcAft>
              <a:buClr>
                <a:srgbClr val="CC0000"/>
              </a:buClr>
              <a:buSzPts val="1600"/>
              <a:buChar char="●"/>
            </a:pPr>
            <a:r>
              <a:rPr lang="es" sz="1600">
                <a:solidFill>
                  <a:srgbClr val="CC0000"/>
                </a:solidFill>
              </a:rPr>
              <a:t>Standards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Configuration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Secrets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Version</a:t>
            </a:r>
            <a:endParaRPr sz="1600">
              <a:solidFill>
                <a:srgbClr val="38761D"/>
              </a:solidFill>
            </a:endParaRPr>
          </a:p>
          <a:p>
            <a:pPr marL="457200" lvl="0" indent="-330200" algn="l" rtl="0">
              <a:spcBef>
                <a:spcPts val="0"/>
              </a:spcBef>
              <a:spcAft>
                <a:spcPts val="0"/>
              </a:spcAft>
              <a:buClr>
                <a:schemeClr val="dk2"/>
              </a:buClr>
              <a:buSzPts val="1600"/>
              <a:buChar char="●"/>
            </a:pPr>
            <a:r>
              <a:rPr lang="es" sz="1600">
                <a:solidFill>
                  <a:schemeClr val="dk2"/>
                </a:solidFill>
              </a:rPr>
              <a:t>Documentation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Visualization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Collaboration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Pipelines</a:t>
            </a:r>
            <a:endParaRPr sz="1600">
              <a:solidFill>
                <a:srgbClr val="38761D"/>
              </a:solidFill>
            </a:endParaRPr>
          </a:p>
          <a:p>
            <a:pPr marL="0" lvl="0" indent="0" algn="l" rtl="0">
              <a:spcBef>
                <a:spcPts val="0"/>
              </a:spcBef>
              <a:spcAft>
                <a:spcPts val="0"/>
              </a:spcAft>
              <a:buNone/>
            </a:pPr>
            <a:endParaRPr sz="1600">
              <a:solidFill>
                <a:schemeClr val="dk2"/>
              </a:solidFill>
            </a:endParaRPr>
          </a:p>
        </p:txBody>
      </p:sp>
      <p:pic>
        <p:nvPicPr>
          <p:cNvPr id="240" name="Google Shape;240;p26"/>
          <p:cNvPicPr preferRelativeResize="0"/>
          <p:nvPr/>
        </p:nvPicPr>
        <p:blipFill rotWithShape="1">
          <a:blip r:embed="rId3">
            <a:alphaModFix/>
          </a:blip>
          <a:srcRect b="8147"/>
          <a:stretch/>
        </p:blipFill>
        <p:spPr>
          <a:xfrm>
            <a:off x="3451873" y="2659787"/>
            <a:ext cx="1836324" cy="2030376"/>
          </a:xfrm>
          <a:prstGeom prst="rect">
            <a:avLst/>
          </a:prstGeom>
          <a:noFill/>
          <a:ln>
            <a:noFill/>
          </a:ln>
        </p:spPr>
      </p:pic>
      <p:pic>
        <p:nvPicPr>
          <p:cNvPr id="241" name="Google Shape;241;p26"/>
          <p:cNvPicPr preferRelativeResize="0"/>
          <p:nvPr/>
        </p:nvPicPr>
        <p:blipFill rotWithShape="1">
          <a:blip r:embed="rId4">
            <a:alphaModFix/>
          </a:blip>
          <a:srcRect b="21073"/>
          <a:stretch/>
        </p:blipFill>
        <p:spPr>
          <a:xfrm>
            <a:off x="5843100" y="3260293"/>
            <a:ext cx="2884575" cy="1280882"/>
          </a:xfrm>
          <a:prstGeom prst="rect">
            <a:avLst/>
          </a:prstGeom>
          <a:noFill/>
          <a:ln>
            <a:noFill/>
          </a:ln>
        </p:spPr>
      </p:pic>
      <p:sp>
        <p:nvSpPr>
          <p:cNvPr id="242" name="Google Shape;242;p26"/>
          <p:cNvSpPr txBox="1"/>
          <p:nvPr/>
        </p:nvSpPr>
        <p:spPr>
          <a:xfrm>
            <a:off x="5843100" y="1920875"/>
            <a:ext cx="3382200" cy="7389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rgbClr val="3C78D8"/>
              </a:buClr>
              <a:buSzPts val="1200"/>
              <a:buChar char="●"/>
            </a:pPr>
            <a:r>
              <a:rPr lang="es" sz="1200">
                <a:solidFill>
                  <a:srgbClr val="3C78D8"/>
                </a:solidFill>
              </a:rPr>
              <a:t>YAGNI (You Aren’t Gonna Need It)</a:t>
            </a:r>
            <a:endParaRPr sz="1200">
              <a:solidFill>
                <a:srgbClr val="3C78D8"/>
              </a:solidFill>
            </a:endParaRPr>
          </a:p>
          <a:p>
            <a:pPr marL="457200" lvl="0" indent="-304800" algn="just" rtl="0">
              <a:spcBef>
                <a:spcPts val="0"/>
              </a:spcBef>
              <a:spcAft>
                <a:spcPts val="0"/>
              </a:spcAft>
              <a:buClr>
                <a:srgbClr val="3C78D8"/>
              </a:buClr>
              <a:buSzPts val="1200"/>
              <a:buChar char="●"/>
            </a:pPr>
            <a:r>
              <a:rPr lang="es" sz="1200">
                <a:solidFill>
                  <a:srgbClr val="3C78D8"/>
                </a:solidFill>
              </a:rPr>
              <a:t>DRY (Don’t Repeat Yourself)</a:t>
            </a:r>
            <a:endParaRPr sz="1200">
              <a:solidFill>
                <a:srgbClr val="3C78D8"/>
              </a:solidFill>
            </a:endParaRPr>
          </a:p>
          <a:p>
            <a:pPr marL="457200" lvl="0" indent="-304800" algn="just" rtl="0">
              <a:spcBef>
                <a:spcPts val="0"/>
              </a:spcBef>
              <a:spcAft>
                <a:spcPts val="0"/>
              </a:spcAft>
              <a:buClr>
                <a:srgbClr val="3C78D8"/>
              </a:buClr>
              <a:buSzPts val="1200"/>
              <a:buChar char="●"/>
            </a:pPr>
            <a:r>
              <a:rPr lang="es" sz="1200">
                <a:solidFill>
                  <a:srgbClr val="3C78D8"/>
                </a:solidFill>
              </a:rPr>
              <a:t>KISS (Keep It Simple, Stupid)</a:t>
            </a:r>
            <a:endParaRPr sz="1200"/>
          </a:p>
        </p:txBody>
      </p:sp>
      <p:pic>
        <p:nvPicPr>
          <p:cNvPr id="243" name="Google Shape;243;p26"/>
          <p:cNvPicPr preferRelativeResize="0"/>
          <p:nvPr/>
        </p:nvPicPr>
        <p:blipFill>
          <a:blip r:embed="rId5">
            <a:alphaModFix/>
          </a:blip>
          <a:stretch>
            <a:fillRect/>
          </a:stretch>
        </p:blipFill>
        <p:spPr>
          <a:xfrm>
            <a:off x="8426550" y="97050"/>
            <a:ext cx="591701" cy="557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Code</a:t>
            </a:r>
            <a:br>
              <a:rPr lang="es"/>
            </a:br>
            <a:r>
              <a:rPr lang="es" sz="2688"/>
              <a:t>Develop modular, testable and version-controlled ML logic and pipelines</a:t>
            </a:r>
            <a:endParaRPr sz="2688"/>
          </a:p>
        </p:txBody>
      </p:sp>
      <p:sp>
        <p:nvSpPr>
          <p:cNvPr id="249" name="Google Shape;249;p2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250" name="Google Shape;250;p27"/>
          <p:cNvSpPr txBox="1"/>
          <p:nvPr/>
        </p:nvSpPr>
        <p:spPr>
          <a:xfrm>
            <a:off x="2780050" y="1997075"/>
            <a:ext cx="6236100" cy="2224200"/>
          </a:xfrm>
          <a:prstGeom prst="rect">
            <a:avLst/>
          </a:prstGeom>
          <a:noFill/>
          <a:ln>
            <a:noFill/>
          </a:ln>
        </p:spPr>
        <p:txBody>
          <a:bodyPr spcFirstLastPara="1" wrap="square" lIns="91425" tIns="91425" rIns="91425" bIns="91425" anchor="t" anchorCtr="0">
            <a:noAutofit/>
          </a:bodyPr>
          <a:lstStyle/>
          <a:p>
            <a:pPr marL="457200" lvl="0" indent="-304800" algn="just" rtl="0">
              <a:spcBef>
                <a:spcPts val="0"/>
              </a:spcBef>
              <a:spcAft>
                <a:spcPts val="0"/>
              </a:spcAft>
              <a:buClr>
                <a:srgbClr val="CC0000"/>
              </a:buClr>
              <a:buSzPts val="1200"/>
              <a:buChar char="●"/>
            </a:pPr>
            <a:r>
              <a:rPr lang="es" sz="1200">
                <a:solidFill>
                  <a:srgbClr val="CC0000"/>
                </a:solidFill>
              </a:rPr>
              <a:t>Adopt and enhance organizational ML blueprints, libraries and coding conventions. </a:t>
            </a:r>
            <a:endParaRPr sz="1200">
              <a:solidFill>
                <a:srgbClr val="CC0000"/>
              </a:solidFill>
            </a:endParaRPr>
          </a:p>
          <a:p>
            <a:pPr marL="457200" lvl="0" indent="-304800" algn="just" rtl="0">
              <a:spcBef>
                <a:spcPts val="0"/>
              </a:spcBef>
              <a:spcAft>
                <a:spcPts val="0"/>
              </a:spcAft>
              <a:buClr>
                <a:srgbClr val="CC0000"/>
              </a:buClr>
              <a:buSzPts val="1200"/>
              <a:buChar char="●"/>
            </a:pPr>
            <a:r>
              <a:rPr lang="es" sz="1200">
                <a:solidFill>
                  <a:srgbClr val="CC0000"/>
                </a:solidFill>
              </a:rPr>
              <a:t>Use </a:t>
            </a:r>
            <a:r>
              <a:rPr lang="es" sz="1200" b="1">
                <a:solidFill>
                  <a:srgbClr val="CC0000"/>
                </a:solidFill>
              </a:rPr>
              <a:t>templating </a:t>
            </a:r>
            <a:r>
              <a:rPr lang="es" sz="1200">
                <a:solidFill>
                  <a:srgbClr val="CC0000"/>
                </a:solidFill>
              </a:rPr>
              <a:t>tools to automate and enforce shared standards across teams.</a:t>
            </a:r>
            <a:br>
              <a:rPr lang="es" sz="1200">
                <a:solidFill>
                  <a:srgbClr val="CC0000"/>
                </a:solidFill>
              </a:rPr>
            </a:br>
            <a:endParaRPr sz="1200">
              <a:solidFill>
                <a:srgbClr val="CC0000"/>
              </a:solidFill>
            </a:endParaRPr>
          </a:p>
          <a:p>
            <a:pPr marL="0" lvl="0" indent="0" algn="just" rtl="0">
              <a:spcBef>
                <a:spcPts val="0"/>
              </a:spcBef>
              <a:spcAft>
                <a:spcPts val="0"/>
              </a:spcAft>
              <a:buNone/>
            </a:pPr>
            <a:endParaRPr sz="1600">
              <a:solidFill>
                <a:srgbClr val="38761D"/>
              </a:solidFill>
            </a:endParaRPr>
          </a:p>
        </p:txBody>
      </p:sp>
      <p:pic>
        <p:nvPicPr>
          <p:cNvPr id="251" name="Google Shape;251;p27"/>
          <p:cNvPicPr preferRelativeResize="0"/>
          <p:nvPr/>
        </p:nvPicPr>
        <p:blipFill rotWithShape="1">
          <a:blip r:embed="rId3">
            <a:alphaModFix/>
          </a:blip>
          <a:srcRect t="7028" r="2229"/>
          <a:stretch/>
        </p:blipFill>
        <p:spPr>
          <a:xfrm>
            <a:off x="2870425" y="2620775"/>
            <a:ext cx="6273574" cy="2522725"/>
          </a:xfrm>
          <a:prstGeom prst="rect">
            <a:avLst/>
          </a:prstGeom>
          <a:noFill/>
          <a:ln>
            <a:noFill/>
          </a:ln>
        </p:spPr>
      </p:pic>
      <p:sp>
        <p:nvSpPr>
          <p:cNvPr id="252" name="Google Shape;252;p27"/>
          <p:cNvSpPr txBox="1"/>
          <p:nvPr/>
        </p:nvSpPr>
        <p:spPr>
          <a:xfrm>
            <a:off x="243675" y="1997075"/>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Principles</a:t>
            </a:r>
            <a:endParaRPr sz="1600">
              <a:solidFill>
                <a:srgbClr val="CC0000"/>
              </a:solidFill>
            </a:endParaRPr>
          </a:p>
          <a:p>
            <a:pPr marL="457200" lvl="0" indent="-330200" algn="l" rtl="0">
              <a:spcBef>
                <a:spcPts val="0"/>
              </a:spcBef>
              <a:spcAft>
                <a:spcPts val="0"/>
              </a:spcAft>
              <a:buClr>
                <a:srgbClr val="CC0000"/>
              </a:buClr>
              <a:buSzPts val="1600"/>
              <a:buChar char="●"/>
            </a:pPr>
            <a:r>
              <a:rPr lang="es" sz="1600">
                <a:solidFill>
                  <a:srgbClr val="CC0000"/>
                </a:solidFill>
              </a:rPr>
              <a:t>Standards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Configuration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Secrets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Version</a:t>
            </a:r>
            <a:endParaRPr sz="1600">
              <a:solidFill>
                <a:srgbClr val="38761D"/>
              </a:solidFill>
            </a:endParaRPr>
          </a:p>
          <a:p>
            <a:pPr marL="457200" lvl="0" indent="-330200" algn="l" rtl="0">
              <a:spcBef>
                <a:spcPts val="0"/>
              </a:spcBef>
              <a:spcAft>
                <a:spcPts val="0"/>
              </a:spcAft>
              <a:buClr>
                <a:schemeClr val="dk2"/>
              </a:buClr>
              <a:buSzPts val="1600"/>
              <a:buChar char="●"/>
            </a:pPr>
            <a:r>
              <a:rPr lang="es" sz="1600">
                <a:solidFill>
                  <a:schemeClr val="dk2"/>
                </a:solidFill>
              </a:rPr>
              <a:t>Documentation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Visualization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Collaboration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Pipelines</a:t>
            </a:r>
            <a:endParaRPr sz="1600">
              <a:solidFill>
                <a:srgbClr val="38761D"/>
              </a:solidFill>
            </a:endParaRPr>
          </a:p>
          <a:p>
            <a:pPr marL="0" lvl="0" indent="0" algn="l" rtl="0">
              <a:spcBef>
                <a:spcPts val="0"/>
              </a:spcBef>
              <a:spcAft>
                <a:spcPts val="0"/>
              </a:spcAft>
              <a:buNone/>
            </a:pPr>
            <a:endParaRPr sz="1600">
              <a:solidFill>
                <a:schemeClr val="dk2"/>
              </a:solidFill>
            </a:endParaRPr>
          </a:p>
        </p:txBody>
      </p:sp>
      <p:sp>
        <p:nvSpPr>
          <p:cNvPr id="253" name="Google Shape;253;p27"/>
          <p:cNvSpPr/>
          <p:nvPr/>
        </p:nvSpPr>
        <p:spPr>
          <a:xfrm>
            <a:off x="3685000" y="2948000"/>
            <a:ext cx="690600" cy="1242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CC0000"/>
              </a:solidFill>
            </a:endParaRPr>
          </a:p>
        </p:txBody>
      </p:sp>
      <p:pic>
        <p:nvPicPr>
          <p:cNvPr id="254" name="Google Shape;254;p27"/>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Open-Source Python Application Template </a:t>
            </a:r>
            <a:r>
              <a:rPr lang="es" sz="2244"/>
              <a:t>by MeteoSwiss</a:t>
            </a:r>
            <a:endParaRPr sz="2244"/>
          </a:p>
        </p:txBody>
      </p:sp>
      <p:pic>
        <p:nvPicPr>
          <p:cNvPr id="260" name="Google Shape;260;p28"/>
          <p:cNvPicPr preferRelativeResize="0"/>
          <p:nvPr/>
        </p:nvPicPr>
        <p:blipFill>
          <a:blip r:embed="rId3">
            <a:alphaModFix/>
          </a:blip>
          <a:stretch>
            <a:fillRect/>
          </a:stretch>
        </p:blipFill>
        <p:spPr>
          <a:xfrm>
            <a:off x="8578950" y="97050"/>
            <a:ext cx="591701" cy="557451"/>
          </a:xfrm>
          <a:prstGeom prst="rect">
            <a:avLst/>
          </a:prstGeom>
          <a:noFill/>
          <a:ln>
            <a:noFill/>
          </a:ln>
        </p:spPr>
      </p:pic>
      <p:pic>
        <p:nvPicPr>
          <p:cNvPr id="261" name="Google Shape;261;p28"/>
          <p:cNvPicPr preferRelativeResize="0"/>
          <p:nvPr/>
        </p:nvPicPr>
        <p:blipFill>
          <a:blip r:embed="rId4">
            <a:alphaModFix/>
          </a:blip>
          <a:stretch>
            <a:fillRect/>
          </a:stretch>
        </p:blipFill>
        <p:spPr>
          <a:xfrm>
            <a:off x="8056725" y="120575"/>
            <a:ext cx="510400" cy="510400"/>
          </a:xfrm>
          <a:prstGeom prst="rect">
            <a:avLst/>
          </a:prstGeom>
          <a:noFill/>
          <a:ln>
            <a:noFill/>
          </a:ln>
        </p:spPr>
      </p:pic>
      <p:sp>
        <p:nvSpPr>
          <p:cNvPr id="262" name="Google Shape;262;p28"/>
          <p:cNvSpPr txBox="1"/>
          <p:nvPr/>
        </p:nvSpPr>
        <p:spPr>
          <a:xfrm>
            <a:off x="-373500" y="1672900"/>
            <a:ext cx="7147800" cy="3126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400"/>
              </a:spcBef>
              <a:spcAft>
                <a:spcPts val="0"/>
              </a:spcAft>
              <a:buClr>
                <a:schemeClr val="dk1"/>
              </a:buClr>
              <a:buSzPts val="1400"/>
              <a:buChar char="●"/>
            </a:pPr>
            <a:r>
              <a:rPr lang="es">
                <a:solidFill>
                  <a:schemeClr val="dk1"/>
                </a:solidFill>
              </a:rPr>
              <a:t>✅ </a:t>
            </a:r>
            <a:r>
              <a:rPr lang="es" b="1">
                <a:solidFill>
                  <a:schemeClr val="dk1"/>
                </a:solidFill>
              </a:rPr>
              <a:t>CI/CD with GitHub Actions</a:t>
            </a:r>
            <a:endParaRPr sz="800" b="1">
              <a:solidFill>
                <a:schemeClr val="dk1"/>
              </a:solidFill>
            </a:endParaRPr>
          </a:p>
          <a:p>
            <a:pPr marL="914400" lvl="1" indent="-317500" algn="l" rtl="0">
              <a:lnSpc>
                <a:spcPct val="115000"/>
              </a:lnSpc>
              <a:spcBef>
                <a:spcPts val="0"/>
              </a:spcBef>
              <a:spcAft>
                <a:spcPts val="0"/>
              </a:spcAft>
              <a:buSzPts val="1400"/>
              <a:buChar char="○"/>
            </a:pPr>
            <a:r>
              <a:rPr lang="es" b="1">
                <a:solidFill>
                  <a:schemeClr val="dk1"/>
                </a:solidFill>
              </a:rPr>
              <a:t>CI</a:t>
            </a:r>
            <a:r>
              <a:rPr lang="es">
                <a:solidFill>
                  <a:schemeClr val="dk1"/>
                </a:solidFill>
              </a:rPr>
              <a:t>: </a:t>
            </a:r>
            <a:r>
              <a:rPr lang="es">
                <a:solidFill>
                  <a:schemeClr val="dk2"/>
                </a:solidFill>
              </a:rPr>
              <a:t>Runs tests on every push and pull request to the</a:t>
            </a:r>
            <a:r>
              <a:rPr lang="es">
                <a:solidFill>
                  <a:schemeClr val="dk1"/>
                </a:solidFill>
              </a:rPr>
              <a:t> </a:t>
            </a:r>
            <a:r>
              <a:rPr lang="es">
                <a:solidFill>
                  <a:srgbClr val="188038"/>
                </a:solidFill>
              </a:rPr>
              <a:t>main</a:t>
            </a:r>
            <a:endParaRPr sz="800" i="1">
              <a:solidFill>
                <a:schemeClr val="dk1"/>
              </a:solidFill>
            </a:endParaRPr>
          </a:p>
          <a:p>
            <a:pPr marL="914400" lvl="1" indent="-317500" algn="l" rtl="0">
              <a:lnSpc>
                <a:spcPct val="115000"/>
              </a:lnSpc>
              <a:spcBef>
                <a:spcPts val="0"/>
              </a:spcBef>
              <a:spcAft>
                <a:spcPts val="0"/>
              </a:spcAft>
              <a:buSzPts val="1400"/>
              <a:buChar char="○"/>
            </a:pPr>
            <a:r>
              <a:rPr lang="es" b="1">
                <a:solidFill>
                  <a:schemeClr val="dk1"/>
                </a:solidFill>
              </a:rPr>
              <a:t>CD</a:t>
            </a:r>
            <a:r>
              <a:rPr lang="es">
                <a:solidFill>
                  <a:schemeClr val="dk1"/>
                </a:solidFill>
              </a:rPr>
              <a:t>: </a:t>
            </a:r>
            <a:r>
              <a:rPr lang="es">
                <a:solidFill>
                  <a:schemeClr val="dk2"/>
                </a:solidFill>
              </a:rPr>
              <a:t>On version-tagged commits, automatically:</a:t>
            </a:r>
            <a:endParaRPr>
              <a:solidFill>
                <a:schemeClr val="dk1"/>
              </a:solidFill>
            </a:endParaRPr>
          </a:p>
          <a:p>
            <a:pPr marL="1371600" lvl="2" indent="-317500" algn="l" rtl="0">
              <a:lnSpc>
                <a:spcPct val="115000"/>
              </a:lnSpc>
              <a:spcBef>
                <a:spcPts val="0"/>
              </a:spcBef>
              <a:spcAft>
                <a:spcPts val="0"/>
              </a:spcAft>
              <a:buSzPts val="1400"/>
              <a:buChar char="■"/>
            </a:pPr>
            <a:r>
              <a:rPr lang="es">
                <a:solidFill>
                  <a:schemeClr val="dk2"/>
                </a:solidFill>
              </a:rPr>
              <a:t>Publishes to</a:t>
            </a:r>
            <a:r>
              <a:rPr lang="es">
                <a:solidFill>
                  <a:schemeClr val="dk1"/>
                </a:solidFill>
              </a:rPr>
              <a:t> </a:t>
            </a:r>
            <a:r>
              <a:rPr lang="es" b="1">
                <a:solidFill>
                  <a:schemeClr val="dk1"/>
                </a:solidFill>
              </a:rPr>
              <a:t>TestPyPI</a:t>
            </a:r>
            <a:r>
              <a:rPr lang="es">
                <a:solidFill>
                  <a:schemeClr val="dk1"/>
                </a:solidFill>
              </a:rPr>
              <a:t>, </a:t>
            </a:r>
            <a:r>
              <a:rPr lang="es">
                <a:solidFill>
                  <a:schemeClr val="dk2"/>
                </a:solidFill>
              </a:rPr>
              <a:t>then</a:t>
            </a:r>
            <a:r>
              <a:rPr lang="es">
                <a:solidFill>
                  <a:schemeClr val="dk1"/>
                </a:solidFill>
              </a:rPr>
              <a:t> </a:t>
            </a:r>
            <a:r>
              <a:rPr lang="es" b="1">
                <a:solidFill>
                  <a:schemeClr val="dk1"/>
                </a:solidFill>
              </a:rPr>
              <a:t>PyPI</a:t>
            </a:r>
            <a:endParaRPr b="1">
              <a:solidFill>
                <a:schemeClr val="dk1"/>
              </a:solidFill>
            </a:endParaRPr>
          </a:p>
          <a:p>
            <a:pPr marL="1371600" lvl="2" indent="-317500" algn="l" rtl="0">
              <a:lnSpc>
                <a:spcPct val="115000"/>
              </a:lnSpc>
              <a:spcBef>
                <a:spcPts val="0"/>
              </a:spcBef>
              <a:spcAft>
                <a:spcPts val="0"/>
              </a:spcAft>
              <a:buSzPts val="1400"/>
              <a:buChar char="■"/>
            </a:pPr>
            <a:r>
              <a:rPr lang="es">
                <a:solidFill>
                  <a:schemeClr val="dk2"/>
                </a:solidFill>
              </a:rPr>
              <a:t>Builds and deploys</a:t>
            </a:r>
            <a:r>
              <a:rPr lang="es">
                <a:solidFill>
                  <a:schemeClr val="dk1"/>
                </a:solidFill>
              </a:rPr>
              <a:t> </a:t>
            </a:r>
            <a:r>
              <a:rPr lang="es" b="1">
                <a:solidFill>
                  <a:schemeClr val="dk1"/>
                </a:solidFill>
              </a:rPr>
              <a:t>documentation</a:t>
            </a:r>
            <a:r>
              <a:rPr lang="es">
                <a:solidFill>
                  <a:schemeClr val="dk2"/>
                </a:solidFill>
              </a:rPr>
              <a:t> to GitHub Pages</a:t>
            </a:r>
            <a:br>
              <a:rPr lang="es">
                <a:solidFill>
                  <a:schemeClr val="dk2"/>
                </a:solidFill>
              </a:rPr>
            </a:br>
            <a:endParaRPr>
              <a:solidFill>
                <a:schemeClr val="dk2"/>
              </a:solidFill>
            </a:endParaRPr>
          </a:p>
          <a:p>
            <a:pPr marL="457200" lvl="0" indent="-317500" algn="l" rtl="0">
              <a:lnSpc>
                <a:spcPct val="115000"/>
              </a:lnSpc>
              <a:spcBef>
                <a:spcPts val="0"/>
              </a:spcBef>
              <a:spcAft>
                <a:spcPts val="0"/>
              </a:spcAft>
              <a:buClr>
                <a:schemeClr val="dk1"/>
              </a:buClr>
              <a:buSzPts val="1400"/>
              <a:buChar char="●"/>
            </a:pPr>
            <a:r>
              <a:rPr lang="es">
                <a:solidFill>
                  <a:schemeClr val="dk1"/>
                </a:solidFill>
              </a:rPr>
              <a:t>📄 </a:t>
            </a:r>
            <a:r>
              <a:rPr lang="es" b="1">
                <a:solidFill>
                  <a:schemeClr val="dk1"/>
                </a:solidFill>
              </a:rPr>
              <a:t>Pre-configured Markdown Templates</a:t>
            </a:r>
            <a:endParaRPr sz="800" b="1">
              <a:solidFill>
                <a:schemeClr val="dk1"/>
              </a:solidFill>
            </a:endParaRPr>
          </a:p>
          <a:p>
            <a:pPr marL="914400" lvl="1" indent="-317500" algn="l" rtl="0">
              <a:lnSpc>
                <a:spcPct val="115000"/>
              </a:lnSpc>
              <a:spcBef>
                <a:spcPts val="0"/>
              </a:spcBef>
              <a:spcAft>
                <a:spcPts val="0"/>
              </a:spcAft>
              <a:buClr>
                <a:schemeClr val="dk2"/>
              </a:buClr>
              <a:buSzPts val="1400"/>
              <a:buChar char="○"/>
            </a:pPr>
            <a:r>
              <a:rPr lang="es">
                <a:solidFill>
                  <a:schemeClr val="dk2"/>
                </a:solidFill>
              </a:rPr>
              <a:t>Issue templates for bug reports &amp; feature requests</a:t>
            </a:r>
            <a:endParaRPr>
              <a:solidFill>
                <a:schemeClr val="dk2"/>
              </a:solidFill>
            </a:endParaRPr>
          </a:p>
          <a:p>
            <a:pPr marL="914400" lvl="1" indent="-317500" algn="l" rtl="0">
              <a:lnSpc>
                <a:spcPct val="115000"/>
              </a:lnSpc>
              <a:spcBef>
                <a:spcPts val="0"/>
              </a:spcBef>
              <a:spcAft>
                <a:spcPts val="0"/>
              </a:spcAft>
              <a:buSzPts val="1400"/>
              <a:buChar char="○"/>
            </a:pPr>
            <a:r>
              <a:rPr lang="es">
                <a:solidFill>
                  <a:schemeClr val="dk2"/>
                </a:solidFill>
              </a:rPr>
              <a:t>Pull request templates with guided checklists</a:t>
            </a:r>
            <a:br>
              <a:rPr lang="e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s">
                <a:solidFill>
                  <a:schemeClr val="dk1"/>
                </a:solidFill>
              </a:rPr>
              <a:t>🔒 </a:t>
            </a:r>
            <a:r>
              <a:rPr lang="es" b="1">
                <a:solidFill>
                  <a:schemeClr val="dk1"/>
                </a:solidFill>
              </a:rPr>
              <a:t>Versioning Consistency Check</a:t>
            </a:r>
            <a:endParaRPr sz="800" b="1">
              <a:solidFill>
                <a:schemeClr val="dk1"/>
              </a:solidFill>
            </a:endParaRPr>
          </a:p>
          <a:p>
            <a:pPr marL="914400" lvl="1" indent="-317500" algn="l" rtl="0">
              <a:lnSpc>
                <a:spcPct val="115000"/>
              </a:lnSpc>
              <a:spcBef>
                <a:spcPts val="0"/>
              </a:spcBef>
              <a:spcAft>
                <a:spcPts val="0"/>
              </a:spcAft>
              <a:buSzPts val="1400"/>
              <a:buChar char="○"/>
            </a:pPr>
            <a:r>
              <a:rPr lang="es">
                <a:solidFill>
                  <a:schemeClr val="dk2"/>
                </a:solidFill>
              </a:rPr>
              <a:t>Release tag must match the version in</a:t>
            </a:r>
            <a:r>
              <a:rPr lang="es">
                <a:solidFill>
                  <a:schemeClr val="dk1"/>
                </a:solidFill>
              </a:rPr>
              <a:t> </a:t>
            </a:r>
            <a:r>
              <a:rPr lang="es">
                <a:solidFill>
                  <a:srgbClr val="188038"/>
                </a:solidFill>
              </a:rPr>
              <a:t>pyproject.toml</a:t>
            </a:r>
            <a:endParaRPr i="1">
              <a:solidFill>
                <a:schemeClr val="dk1"/>
              </a:solidFill>
            </a:endParaRPr>
          </a:p>
        </p:txBody>
      </p:sp>
      <p:sp>
        <p:nvSpPr>
          <p:cNvPr id="263" name="Google Shape;263;p28"/>
          <p:cNvSpPr txBox="1"/>
          <p:nvPr/>
        </p:nvSpPr>
        <p:spPr>
          <a:xfrm>
            <a:off x="486000" y="1183313"/>
            <a:ext cx="45144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u="sng">
                <a:solidFill>
                  <a:schemeClr val="hlink"/>
                </a:solidFill>
                <a:hlinkClick r:id="rId5"/>
              </a:rPr>
              <a:t>https://github.com/MeteoSwiss/Open-Source-Template</a:t>
            </a:r>
            <a:endParaRPr/>
          </a:p>
        </p:txBody>
      </p:sp>
      <p:sp>
        <p:nvSpPr>
          <p:cNvPr id="264" name="Google Shape;264;p28"/>
          <p:cNvSpPr txBox="1"/>
          <p:nvPr/>
        </p:nvSpPr>
        <p:spPr>
          <a:xfrm>
            <a:off x="0" y="4799200"/>
            <a:ext cx="35379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2"/>
                </a:solidFill>
              </a:rPr>
              <a:t>M. Cattaneo, H. de Laroussilhe, L. Knirsch</a:t>
            </a:r>
            <a:endParaRPr sz="1100">
              <a:solidFill>
                <a:schemeClr val="dk2"/>
              </a:solidFill>
            </a:endParaRPr>
          </a:p>
        </p:txBody>
      </p:sp>
      <p:pic>
        <p:nvPicPr>
          <p:cNvPr id="265" name="Google Shape;265;p28"/>
          <p:cNvPicPr preferRelativeResize="0"/>
          <p:nvPr/>
        </p:nvPicPr>
        <p:blipFill>
          <a:blip r:embed="rId6">
            <a:alphaModFix/>
          </a:blip>
          <a:stretch>
            <a:fillRect/>
          </a:stretch>
        </p:blipFill>
        <p:spPr>
          <a:xfrm>
            <a:off x="5405577" y="1183325"/>
            <a:ext cx="3738424" cy="3810500"/>
          </a:xfrm>
          <a:prstGeom prst="rect">
            <a:avLst/>
          </a:prstGeom>
          <a:noFill/>
          <a:ln>
            <a:noFill/>
          </a:ln>
        </p:spPr>
      </p:pic>
      <p:sp>
        <p:nvSpPr>
          <p:cNvPr id="266" name="Google Shape;266;p28"/>
          <p:cNvSpPr txBox="1"/>
          <p:nvPr/>
        </p:nvSpPr>
        <p:spPr>
          <a:xfrm rot="-330847">
            <a:off x="6723594" y="4673777"/>
            <a:ext cx="2385238" cy="3200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2"/>
                </a:solidFill>
              </a:rPr>
              <a:t>generated with cookiecutter</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Build</a:t>
            </a:r>
            <a:br>
              <a:rPr lang="es"/>
            </a:br>
            <a:r>
              <a:rPr lang="es" sz="2688"/>
              <a:t>Prepare the system for execution and deployment</a:t>
            </a:r>
            <a:endParaRPr sz="2688"/>
          </a:p>
        </p:txBody>
      </p:sp>
      <p:pic>
        <p:nvPicPr>
          <p:cNvPr id="272" name="Google Shape;272;p29"/>
          <p:cNvPicPr preferRelativeResize="0"/>
          <p:nvPr/>
        </p:nvPicPr>
        <p:blipFill rotWithShape="1">
          <a:blip r:embed="rId3">
            <a:alphaModFix/>
          </a:blip>
          <a:srcRect r="43598" b="21297"/>
          <a:stretch/>
        </p:blipFill>
        <p:spPr>
          <a:xfrm>
            <a:off x="4045425" y="2322675"/>
            <a:ext cx="4229151" cy="1684350"/>
          </a:xfrm>
          <a:prstGeom prst="rect">
            <a:avLst/>
          </a:prstGeom>
          <a:noFill/>
          <a:ln>
            <a:noFill/>
          </a:ln>
        </p:spPr>
      </p:pic>
      <p:sp>
        <p:nvSpPr>
          <p:cNvPr id="273" name="Google Shape;273;p29"/>
          <p:cNvSpPr txBox="1"/>
          <p:nvPr/>
        </p:nvSpPr>
        <p:spPr>
          <a:xfrm>
            <a:off x="4214350" y="1881625"/>
            <a:ext cx="3807300" cy="3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3C78D8"/>
                </a:solidFill>
              </a:rPr>
              <a:t>Layered container images with </a:t>
            </a:r>
            <a:r>
              <a:rPr lang="es" b="1">
                <a:solidFill>
                  <a:srgbClr val="3C78D8"/>
                </a:solidFill>
              </a:rPr>
              <a:t>shared base</a:t>
            </a:r>
            <a:endParaRPr b="1">
              <a:solidFill>
                <a:srgbClr val="3C78D8"/>
              </a:solidFill>
            </a:endParaRPr>
          </a:p>
        </p:txBody>
      </p:sp>
      <p:sp>
        <p:nvSpPr>
          <p:cNvPr id="274" name="Google Shape;274;p29"/>
          <p:cNvSpPr txBox="1"/>
          <p:nvPr/>
        </p:nvSpPr>
        <p:spPr>
          <a:xfrm>
            <a:off x="437625" y="1904000"/>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rgbClr val="CC0000"/>
              </a:solidFill>
            </a:endParaRPr>
          </a:p>
          <a:p>
            <a:pPr marL="457200" lvl="0" indent="-330200" algn="l" rtl="0">
              <a:spcBef>
                <a:spcPts val="0"/>
              </a:spcBef>
              <a:spcAft>
                <a:spcPts val="0"/>
              </a:spcAft>
              <a:buClr>
                <a:schemeClr val="dk2"/>
              </a:buClr>
              <a:buSzPts val="1600"/>
              <a:buChar char="●"/>
            </a:pPr>
            <a:r>
              <a:rPr lang="es" sz="1600">
                <a:solidFill>
                  <a:schemeClr val="dk2"/>
                </a:solidFill>
              </a:rPr>
              <a:t>Dependencies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Containers</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Layering</a:t>
            </a:r>
            <a:endParaRPr sz="1600">
              <a:solidFill>
                <a:srgbClr val="3C78D8"/>
              </a:solidFill>
            </a:endParaRPr>
          </a:p>
          <a:p>
            <a:pPr marL="457200" lvl="0" indent="-330200" algn="l" rtl="0">
              <a:spcBef>
                <a:spcPts val="0"/>
              </a:spcBef>
              <a:spcAft>
                <a:spcPts val="0"/>
              </a:spcAft>
              <a:buClr>
                <a:schemeClr val="dk2"/>
              </a:buClr>
              <a:buSzPts val="1600"/>
              <a:buChar char="●"/>
            </a:pPr>
            <a:r>
              <a:rPr lang="es" sz="1600">
                <a:solidFill>
                  <a:schemeClr val="dk2"/>
                </a:solidFill>
              </a:rPr>
              <a:t>Container Registry</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Linting</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Security</a:t>
            </a:r>
            <a:endParaRPr sz="1600">
              <a:solidFill>
                <a:schemeClr val="dk2"/>
              </a:solidFill>
            </a:endParaRPr>
          </a:p>
          <a:p>
            <a:pPr marL="457200" lvl="0" indent="-330200" algn="l" rtl="0">
              <a:spcBef>
                <a:spcPts val="0"/>
              </a:spcBef>
              <a:spcAft>
                <a:spcPts val="0"/>
              </a:spcAft>
              <a:buClr>
                <a:srgbClr val="38761D"/>
              </a:buClr>
              <a:buSzPts val="1600"/>
              <a:buChar char="●"/>
            </a:pPr>
            <a:r>
              <a:rPr lang="es" sz="1600">
                <a:solidFill>
                  <a:srgbClr val="38761D"/>
                </a:solidFill>
              </a:rPr>
              <a:t>CI/CD</a:t>
            </a:r>
            <a:endParaRPr sz="1600">
              <a:solidFill>
                <a:srgbClr val="38761D"/>
              </a:solidFill>
            </a:endParaRPr>
          </a:p>
          <a:p>
            <a:pPr marL="457200" lvl="0" indent="-330200" algn="l" rtl="0">
              <a:spcBef>
                <a:spcPts val="0"/>
              </a:spcBef>
              <a:spcAft>
                <a:spcPts val="0"/>
              </a:spcAft>
              <a:buClr>
                <a:schemeClr val="dk2"/>
              </a:buClr>
              <a:buSzPts val="1600"/>
              <a:buChar char="●"/>
            </a:pPr>
            <a:r>
              <a:rPr lang="es" sz="1600">
                <a:solidFill>
                  <a:schemeClr val="dk2"/>
                </a:solidFill>
              </a:rPr>
              <a:t>Caching</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Model Integration</a:t>
            </a:r>
            <a:endParaRPr sz="1600">
              <a:solidFill>
                <a:srgbClr val="CC0000"/>
              </a:solidFill>
            </a:endParaRPr>
          </a:p>
          <a:p>
            <a:pPr marL="0" lvl="0" indent="0" algn="l" rtl="0">
              <a:spcBef>
                <a:spcPts val="0"/>
              </a:spcBef>
              <a:spcAft>
                <a:spcPts val="0"/>
              </a:spcAft>
              <a:buNone/>
            </a:pPr>
            <a:endParaRPr sz="1600">
              <a:solidFill>
                <a:schemeClr val="dk2"/>
              </a:solidFill>
            </a:endParaRPr>
          </a:p>
        </p:txBody>
      </p:sp>
      <p:sp>
        <p:nvSpPr>
          <p:cNvPr id="275" name="Google Shape;275;p29"/>
          <p:cNvSpPr txBox="1"/>
          <p:nvPr/>
        </p:nvSpPr>
        <p:spPr>
          <a:xfrm>
            <a:off x="3755125" y="4115375"/>
            <a:ext cx="4887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rgbClr val="3C78D8"/>
                </a:solidFill>
                <a:highlight>
                  <a:srgbClr val="FFFFFF"/>
                </a:highlight>
              </a:rPr>
              <a:t>Speeds up builds via caching, improves consistency across projects and simplifies updates and security patching.</a:t>
            </a:r>
            <a:endParaRPr>
              <a:solidFill>
                <a:srgbClr val="3C78D8"/>
              </a:solidFill>
            </a:endParaRPr>
          </a:p>
        </p:txBody>
      </p:sp>
      <p:pic>
        <p:nvPicPr>
          <p:cNvPr id="276" name="Google Shape;276;p29"/>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Build</a:t>
            </a:r>
            <a:br>
              <a:rPr lang="es"/>
            </a:br>
            <a:r>
              <a:rPr lang="es" sz="2688"/>
              <a:t>Prepare the system for execution and deployment</a:t>
            </a:r>
            <a:endParaRPr sz="2688"/>
          </a:p>
        </p:txBody>
      </p:sp>
      <p:sp>
        <p:nvSpPr>
          <p:cNvPr id="282" name="Google Shape;282;p30"/>
          <p:cNvSpPr txBox="1"/>
          <p:nvPr/>
        </p:nvSpPr>
        <p:spPr>
          <a:xfrm>
            <a:off x="3367350" y="2005800"/>
            <a:ext cx="5691900" cy="3137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38761D"/>
              </a:buClr>
              <a:buSzPts val="1200"/>
              <a:buChar char="●"/>
            </a:pPr>
            <a:r>
              <a:rPr lang="es" sz="1200" b="1">
                <a:solidFill>
                  <a:srgbClr val="38761D"/>
                </a:solidFill>
                <a:highlight>
                  <a:srgbClr val="FFFFFF"/>
                </a:highlight>
              </a:rPr>
              <a:t>Automate </a:t>
            </a:r>
            <a:r>
              <a:rPr lang="es" sz="1200">
                <a:solidFill>
                  <a:srgbClr val="38761D"/>
                </a:solidFill>
                <a:highlight>
                  <a:srgbClr val="FFFFFF"/>
                </a:highlight>
              </a:rPr>
              <a:t>builds, tests, linting, static analysis, security scans, and deployments using CI/CD tools (GitHub Actions, GitLab CI).</a:t>
            </a:r>
            <a:br>
              <a:rPr lang="es" sz="1200">
                <a:solidFill>
                  <a:srgbClr val="38761D"/>
                </a:solidFill>
                <a:highlight>
                  <a:srgbClr val="FFFFFF"/>
                </a:highlight>
              </a:rPr>
            </a:br>
            <a:endParaRPr sz="1200">
              <a:solidFill>
                <a:srgbClr val="38761D"/>
              </a:solidFill>
            </a:endParaRPr>
          </a:p>
          <a:p>
            <a:pPr marL="457200" lvl="0" indent="-304800" algn="l" rtl="0">
              <a:spcBef>
                <a:spcPts val="0"/>
              </a:spcBef>
              <a:spcAft>
                <a:spcPts val="0"/>
              </a:spcAft>
              <a:buClr>
                <a:srgbClr val="38761D"/>
              </a:buClr>
              <a:buSzPts val="1200"/>
              <a:buChar char="●"/>
            </a:pPr>
            <a:r>
              <a:rPr lang="es" sz="1200">
                <a:solidFill>
                  <a:srgbClr val="38761D"/>
                </a:solidFill>
              </a:rPr>
              <a:t>Contribute to portable, </a:t>
            </a:r>
            <a:r>
              <a:rPr lang="es" sz="1200" b="1">
                <a:solidFill>
                  <a:srgbClr val="38761D"/>
                </a:solidFill>
              </a:rPr>
              <a:t>reusable </a:t>
            </a:r>
            <a:r>
              <a:rPr lang="es" sz="1200">
                <a:solidFill>
                  <a:srgbClr val="38761D"/>
                </a:solidFill>
              </a:rPr>
              <a:t>scripts that encapsulate the CI/CD workflows and are decoupled from specific projects.</a:t>
            </a:r>
            <a:endParaRPr sz="1200">
              <a:solidFill>
                <a:srgbClr val="CC0000"/>
              </a:solidFill>
            </a:endParaRPr>
          </a:p>
        </p:txBody>
      </p:sp>
      <p:sp>
        <p:nvSpPr>
          <p:cNvPr id="283" name="Google Shape;283;p30"/>
          <p:cNvSpPr txBox="1"/>
          <p:nvPr/>
        </p:nvSpPr>
        <p:spPr>
          <a:xfrm>
            <a:off x="437625" y="1904000"/>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rgbClr val="CC0000"/>
              </a:solidFill>
            </a:endParaRPr>
          </a:p>
          <a:p>
            <a:pPr marL="457200" lvl="0" indent="-330200" algn="l" rtl="0">
              <a:spcBef>
                <a:spcPts val="0"/>
              </a:spcBef>
              <a:spcAft>
                <a:spcPts val="0"/>
              </a:spcAft>
              <a:buClr>
                <a:schemeClr val="dk2"/>
              </a:buClr>
              <a:buSzPts val="1600"/>
              <a:buChar char="●"/>
            </a:pPr>
            <a:r>
              <a:rPr lang="es" sz="1600">
                <a:solidFill>
                  <a:schemeClr val="dk2"/>
                </a:solidFill>
              </a:rPr>
              <a:t>Dependencies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Containers</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Layering</a:t>
            </a:r>
            <a:endParaRPr sz="1600">
              <a:solidFill>
                <a:srgbClr val="3C78D8"/>
              </a:solidFill>
            </a:endParaRPr>
          </a:p>
          <a:p>
            <a:pPr marL="457200" lvl="0" indent="-330200" algn="l" rtl="0">
              <a:spcBef>
                <a:spcPts val="0"/>
              </a:spcBef>
              <a:spcAft>
                <a:spcPts val="0"/>
              </a:spcAft>
              <a:buClr>
                <a:schemeClr val="dk2"/>
              </a:buClr>
              <a:buSzPts val="1600"/>
              <a:buChar char="●"/>
            </a:pPr>
            <a:r>
              <a:rPr lang="es" sz="1600">
                <a:solidFill>
                  <a:schemeClr val="dk2"/>
                </a:solidFill>
              </a:rPr>
              <a:t>Container Registry</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Linting</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Security</a:t>
            </a:r>
            <a:endParaRPr sz="1600">
              <a:solidFill>
                <a:schemeClr val="dk2"/>
              </a:solidFill>
            </a:endParaRPr>
          </a:p>
          <a:p>
            <a:pPr marL="457200" lvl="0" indent="-330200" algn="l" rtl="0">
              <a:spcBef>
                <a:spcPts val="0"/>
              </a:spcBef>
              <a:spcAft>
                <a:spcPts val="0"/>
              </a:spcAft>
              <a:buClr>
                <a:srgbClr val="38761D"/>
              </a:buClr>
              <a:buSzPts val="1600"/>
              <a:buChar char="●"/>
            </a:pPr>
            <a:r>
              <a:rPr lang="es" sz="1600">
                <a:solidFill>
                  <a:srgbClr val="38761D"/>
                </a:solidFill>
              </a:rPr>
              <a:t>CI/CD</a:t>
            </a:r>
            <a:endParaRPr sz="1600">
              <a:solidFill>
                <a:srgbClr val="38761D"/>
              </a:solidFill>
            </a:endParaRPr>
          </a:p>
          <a:p>
            <a:pPr marL="457200" lvl="0" indent="-330200" algn="l" rtl="0">
              <a:spcBef>
                <a:spcPts val="0"/>
              </a:spcBef>
              <a:spcAft>
                <a:spcPts val="0"/>
              </a:spcAft>
              <a:buClr>
                <a:schemeClr val="dk2"/>
              </a:buClr>
              <a:buSzPts val="1600"/>
              <a:buChar char="●"/>
            </a:pPr>
            <a:r>
              <a:rPr lang="es" sz="1600">
                <a:solidFill>
                  <a:schemeClr val="dk2"/>
                </a:solidFill>
              </a:rPr>
              <a:t>Caching</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Model Integration</a:t>
            </a:r>
            <a:endParaRPr sz="1600">
              <a:solidFill>
                <a:srgbClr val="CC0000"/>
              </a:solidFill>
            </a:endParaRPr>
          </a:p>
          <a:p>
            <a:pPr marL="0" lvl="0" indent="0" algn="l" rtl="0">
              <a:spcBef>
                <a:spcPts val="0"/>
              </a:spcBef>
              <a:spcAft>
                <a:spcPts val="0"/>
              </a:spcAft>
              <a:buNone/>
            </a:pPr>
            <a:endParaRPr sz="1600">
              <a:solidFill>
                <a:schemeClr val="dk2"/>
              </a:solidFill>
            </a:endParaRPr>
          </a:p>
        </p:txBody>
      </p:sp>
      <p:pic>
        <p:nvPicPr>
          <p:cNvPr id="284" name="Google Shape;284;p30"/>
          <p:cNvPicPr preferRelativeResize="0"/>
          <p:nvPr/>
        </p:nvPicPr>
        <p:blipFill rotWithShape="1">
          <a:blip r:embed="rId3">
            <a:alphaModFix/>
          </a:blip>
          <a:srcRect t="10884" r="91081" b="19878"/>
          <a:stretch/>
        </p:blipFill>
        <p:spPr>
          <a:xfrm>
            <a:off x="3318925" y="3174500"/>
            <a:ext cx="815524" cy="1735825"/>
          </a:xfrm>
          <a:prstGeom prst="rect">
            <a:avLst/>
          </a:prstGeom>
          <a:noFill/>
          <a:ln>
            <a:noFill/>
          </a:ln>
        </p:spPr>
      </p:pic>
      <p:pic>
        <p:nvPicPr>
          <p:cNvPr id="285" name="Google Shape;285;p30"/>
          <p:cNvPicPr preferRelativeResize="0"/>
          <p:nvPr/>
        </p:nvPicPr>
        <p:blipFill rotWithShape="1">
          <a:blip r:embed="rId4">
            <a:alphaModFix/>
          </a:blip>
          <a:srcRect l="13066"/>
          <a:stretch/>
        </p:blipFill>
        <p:spPr>
          <a:xfrm>
            <a:off x="4208100" y="3347513"/>
            <a:ext cx="4851150" cy="1237375"/>
          </a:xfrm>
          <a:prstGeom prst="rect">
            <a:avLst/>
          </a:prstGeom>
          <a:noFill/>
          <a:ln>
            <a:noFill/>
          </a:ln>
        </p:spPr>
      </p:pic>
      <p:pic>
        <p:nvPicPr>
          <p:cNvPr id="286" name="Google Shape;286;p30"/>
          <p:cNvPicPr preferRelativeResize="0"/>
          <p:nvPr/>
        </p:nvPicPr>
        <p:blipFill>
          <a:blip r:embed="rId5">
            <a:alphaModFix/>
          </a:blip>
          <a:stretch>
            <a:fillRect/>
          </a:stretch>
        </p:blipFill>
        <p:spPr>
          <a:xfrm>
            <a:off x="8426550" y="97050"/>
            <a:ext cx="591701" cy="557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Test</a:t>
            </a:r>
            <a:br>
              <a:rPr lang="es"/>
            </a:br>
            <a:r>
              <a:rPr lang="es" sz="2688"/>
              <a:t>Ensure your ML code, data and models behave as expected</a:t>
            </a:r>
            <a:endParaRPr sz="2688"/>
          </a:p>
        </p:txBody>
      </p:sp>
      <p:sp>
        <p:nvSpPr>
          <p:cNvPr id="292" name="Google Shape;292;p31"/>
          <p:cNvSpPr txBox="1"/>
          <p:nvPr/>
        </p:nvSpPr>
        <p:spPr>
          <a:xfrm>
            <a:off x="437625" y="1904000"/>
            <a:ext cx="3501000" cy="18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rgbClr val="CC0000"/>
              </a:solidFill>
            </a:endParaRPr>
          </a:p>
          <a:p>
            <a:pPr marL="457200" lvl="0" indent="-330200" algn="l" rtl="0">
              <a:spcBef>
                <a:spcPts val="0"/>
              </a:spcBef>
              <a:spcAft>
                <a:spcPts val="0"/>
              </a:spcAft>
              <a:buClr>
                <a:schemeClr val="dk2"/>
              </a:buClr>
              <a:buSzPts val="1600"/>
              <a:buChar char="●"/>
            </a:pPr>
            <a:r>
              <a:rPr lang="es" sz="1600">
                <a:solidFill>
                  <a:schemeClr val="dk2"/>
                </a:solidFill>
              </a:rPr>
              <a:t>Unit &amp; Integration Tests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Data Validation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Configuration Reproducibility</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Model Evaluation</a:t>
            </a:r>
            <a:endParaRPr sz="1600">
              <a:solidFill>
                <a:srgbClr val="3C78D8"/>
              </a:solidFill>
            </a:endParaRPr>
          </a:p>
          <a:p>
            <a:pPr marL="457200" lvl="0" indent="-330200" algn="l" rtl="0">
              <a:spcBef>
                <a:spcPts val="0"/>
              </a:spcBef>
              <a:spcAft>
                <a:spcPts val="0"/>
              </a:spcAft>
              <a:buClr>
                <a:schemeClr val="dk2"/>
              </a:buClr>
              <a:buSzPts val="1600"/>
              <a:buChar char="●"/>
            </a:pPr>
            <a:r>
              <a:rPr lang="es" sz="1600">
                <a:solidFill>
                  <a:schemeClr val="dk2"/>
                </a:solidFill>
              </a:rPr>
              <a:t>CI Automation</a:t>
            </a:r>
            <a:endParaRPr sz="1600">
              <a:solidFill>
                <a:schemeClr val="dk2"/>
              </a:solidFill>
            </a:endParaRPr>
          </a:p>
        </p:txBody>
      </p:sp>
      <p:sp>
        <p:nvSpPr>
          <p:cNvPr id="293" name="Google Shape;293;p31"/>
          <p:cNvSpPr txBox="1"/>
          <p:nvPr/>
        </p:nvSpPr>
        <p:spPr>
          <a:xfrm>
            <a:off x="3863450" y="1908975"/>
            <a:ext cx="49689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3C78D8"/>
              </a:buClr>
              <a:buSzPts val="1200"/>
              <a:buChar char="●"/>
            </a:pPr>
            <a:r>
              <a:rPr lang="es" sz="1200" b="1">
                <a:solidFill>
                  <a:srgbClr val="3C78D8"/>
                </a:solidFill>
                <a:highlight>
                  <a:srgbClr val="FFFFFF"/>
                </a:highlight>
              </a:rPr>
              <a:t>Benchmark </a:t>
            </a:r>
            <a:r>
              <a:rPr lang="es" sz="1200">
                <a:solidFill>
                  <a:srgbClr val="3C78D8"/>
                </a:solidFill>
                <a:highlight>
                  <a:srgbClr val="FFFFFF"/>
                </a:highlight>
              </a:rPr>
              <a:t>models against performance thresholds and baselines across regimes, geographies or forecast lead times. </a:t>
            </a:r>
            <a:br>
              <a:rPr lang="es" sz="1200">
                <a:solidFill>
                  <a:srgbClr val="3C78D8"/>
                </a:solidFill>
                <a:highlight>
                  <a:srgbClr val="FFFFFF"/>
                </a:highlight>
              </a:rPr>
            </a:br>
            <a:endParaRPr sz="1200">
              <a:solidFill>
                <a:srgbClr val="3C78D8"/>
              </a:solidFill>
              <a:highlight>
                <a:srgbClr val="FFFFFF"/>
              </a:highlight>
            </a:endParaRPr>
          </a:p>
          <a:p>
            <a:pPr marL="457200" lvl="0" indent="-304800" algn="l" rtl="0">
              <a:spcBef>
                <a:spcPts val="0"/>
              </a:spcBef>
              <a:spcAft>
                <a:spcPts val="0"/>
              </a:spcAft>
              <a:buClr>
                <a:srgbClr val="3C78D8"/>
              </a:buClr>
              <a:buSzPts val="1200"/>
              <a:buChar char="●"/>
            </a:pPr>
            <a:r>
              <a:rPr lang="es" sz="1200">
                <a:solidFill>
                  <a:srgbClr val="3C78D8"/>
                </a:solidFill>
                <a:highlight>
                  <a:srgbClr val="FFFFFF"/>
                </a:highlight>
              </a:rPr>
              <a:t>Ensure model artifacts </a:t>
            </a:r>
            <a:r>
              <a:rPr lang="es" sz="1200" b="1">
                <a:solidFill>
                  <a:srgbClr val="3C78D8"/>
                </a:solidFill>
                <a:highlight>
                  <a:srgbClr val="FFFFFF"/>
                </a:highlight>
              </a:rPr>
              <a:t>serialize </a:t>
            </a:r>
            <a:r>
              <a:rPr lang="es" sz="1200">
                <a:solidFill>
                  <a:srgbClr val="3C78D8"/>
                </a:solidFill>
                <a:highlight>
                  <a:srgbClr val="FFFFFF"/>
                </a:highlight>
              </a:rPr>
              <a:t>and reload consistently for deployment. </a:t>
            </a:r>
            <a:endParaRPr>
              <a:solidFill>
                <a:srgbClr val="3C78D8"/>
              </a:solidFill>
            </a:endParaRPr>
          </a:p>
        </p:txBody>
      </p:sp>
      <p:pic>
        <p:nvPicPr>
          <p:cNvPr id="294" name="Google Shape;294;p31"/>
          <p:cNvPicPr preferRelativeResize="0"/>
          <p:nvPr/>
        </p:nvPicPr>
        <p:blipFill>
          <a:blip r:embed="rId3">
            <a:alphaModFix/>
          </a:blip>
          <a:stretch>
            <a:fillRect/>
          </a:stretch>
        </p:blipFill>
        <p:spPr>
          <a:xfrm>
            <a:off x="3860550" y="3586000"/>
            <a:ext cx="1422900" cy="466800"/>
          </a:xfrm>
          <a:prstGeom prst="rect">
            <a:avLst/>
          </a:prstGeom>
          <a:noFill/>
          <a:ln>
            <a:noFill/>
          </a:ln>
        </p:spPr>
      </p:pic>
      <p:sp>
        <p:nvSpPr>
          <p:cNvPr id="295" name="Google Shape;295;p31"/>
          <p:cNvSpPr txBox="1"/>
          <p:nvPr/>
        </p:nvSpPr>
        <p:spPr>
          <a:xfrm>
            <a:off x="5193950" y="3341500"/>
            <a:ext cx="37665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3C78D8"/>
              </a:buClr>
              <a:buSzPts val="1200"/>
              <a:buChar char="-"/>
            </a:pPr>
            <a:r>
              <a:rPr lang="es" sz="1200" i="1">
                <a:solidFill>
                  <a:srgbClr val="3C78D8"/>
                </a:solidFill>
              </a:rPr>
              <a:t>Open Neural Network Exchange (ONNX) provides a standard way to represent models.</a:t>
            </a:r>
            <a:endParaRPr sz="1200" i="1">
              <a:solidFill>
                <a:srgbClr val="3C78D8"/>
              </a:solidFill>
            </a:endParaRPr>
          </a:p>
          <a:p>
            <a:pPr marL="457200" lvl="0" indent="-304800" algn="l" rtl="0">
              <a:spcBef>
                <a:spcPts val="0"/>
              </a:spcBef>
              <a:spcAft>
                <a:spcPts val="0"/>
              </a:spcAft>
              <a:buClr>
                <a:srgbClr val="3C78D8"/>
              </a:buClr>
              <a:buSzPts val="1200"/>
              <a:buChar char="-"/>
            </a:pPr>
            <a:r>
              <a:rPr lang="es" sz="1200" i="1">
                <a:solidFill>
                  <a:srgbClr val="3C78D8"/>
                </a:solidFill>
              </a:rPr>
              <a:t>Significantly reduce the image size and startup time, which is especially valuable in cloud, serverless, or edge deployments.</a:t>
            </a:r>
            <a:endParaRPr sz="1200" i="1">
              <a:solidFill>
                <a:srgbClr val="3C78D8"/>
              </a:solidFill>
            </a:endParaRPr>
          </a:p>
        </p:txBody>
      </p:sp>
      <p:pic>
        <p:nvPicPr>
          <p:cNvPr id="296" name="Google Shape;296;p31"/>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What is MLOps?</a:t>
            </a:r>
            <a:endParaRPr/>
          </a:p>
        </p:txBody>
      </p:sp>
      <p:sp>
        <p:nvSpPr>
          <p:cNvPr id="65" name="Google Shape;65;p1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s" sz="1400"/>
              <a:t>MLOps combines machine learning, software engineering, and DevOps principles to streamline and operationalize ML systems.</a:t>
            </a:r>
            <a:endParaRPr sz="1400"/>
          </a:p>
          <a:p>
            <a:pPr marL="457200" lvl="0" indent="-317500" algn="l" rtl="0">
              <a:spcBef>
                <a:spcPts val="0"/>
              </a:spcBef>
              <a:spcAft>
                <a:spcPts val="0"/>
              </a:spcAft>
              <a:buSzPts val="1400"/>
              <a:buChar char="-"/>
            </a:pPr>
            <a:r>
              <a:rPr lang="es" sz="1400"/>
              <a:t>The concept first emerged in 2015 in the paper “</a:t>
            </a:r>
            <a:r>
              <a:rPr lang="es" sz="1400" i="1"/>
              <a:t>Hidden Technical Debt in Machine Learning Systems, D. Scully et al”.</a:t>
            </a:r>
            <a:endParaRPr sz="1400" i="1"/>
          </a:p>
          <a:p>
            <a:pPr marL="0" lvl="0" indent="0" algn="l" rtl="0">
              <a:spcBef>
                <a:spcPts val="1200"/>
              </a:spcBef>
              <a:spcAft>
                <a:spcPts val="1200"/>
              </a:spcAft>
              <a:buNone/>
            </a:pPr>
            <a:endParaRPr/>
          </a:p>
        </p:txBody>
      </p:sp>
      <p:pic>
        <p:nvPicPr>
          <p:cNvPr id="66" name="Google Shape;66;p14"/>
          <p:cNvPicPr preferRelativeResize="0"/>
          <p:nvPr/>
        </p:nvPicPr>
        <p:blipFill rotWithShape="1">
          <a:blip r:embed="rId3">
            <a:alphaModFix/>
          </a:blip>
          <a:srcRect l="-870" r="870"/>
          <a:stretch/>
        </p:blipFill>
        <p:spPr>
          <a:xfrm>
            <a:off x="961438" y="2490275"/>
            <a:ext cx="7133525" cy="2366174"/>
          </a:xfrm>
          <a:prstGeom prst="rect">
            <a:avLst/>
          </a:prstGeom>
          <a:noFill/>
          <a:ln>
            <a:noFill/>
          </a:ln>
        </p:spPr>
      </p:pic>
      <p:pic>
        <p:nvPicPr>
          <p:cNvPr id="67" name="Google Shape;67;p14"/>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32" title="Typical-MLOps-workflow-adapted-from-68-131.png"/>
          <p:cNvPicPr preferRelativeResize="0"/>
          <p:nvPr/>
        </p:nvPicPr>
        <p:blipFill>
          <a:blip r:embed="rId3">
            <a:alphaModFix/>
          </a:blip>
          <a:stretch>
            <a:fillRect/>
          </a:stretch>
        </p:blipFill>
        <p:spPr>
          <a:xfrm>
            <a:off x="1722275" y="1941517"/>
            <a:ext cx="5526675" cy="2327708"/>
          </a:xfrm>
          <a:prstGeom prst="rect">
            <a:avLst/>
          </a:prstGeom>
          <a:noFill/>
          <a:ln>
            <a:noFill/>
          </a:ln>
        </p:spPr>
      </p:pic>
      <p:sp>
        <p:nvSpPr>
          <p:cNvPr id="302" name="Google Shape;30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How the Technologies Are Being Applied</a:t>
            </a:r>
            <a:br>
              <a:rPr lang="es"/>
            </a:br>
            <a:r>
              <a:rPr lang="es"/>
              <a:t>- OPS -</a:t>
            </a:r>
            <a:endParaRPr/>
          </a:p>
        </p:txBody>
      </p:sp>
      <p:sp>
        <p:nvSpPr>
          <p:cNvPr id="303" name="Google Shape;303;p32"/>
          <p:cNvSpPr/>
          <p:nvPr/>
        </p:nvSpPr>
        <p:spPr>
          <a:xfrm>
            <a:off x="5151275" y="1881150"/>
            <a:ext cx="1993800" cy="245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4" name="Google Shape;304;p32"/>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OPS - Release &amp; Deploy</a:t>
            </a:r>
            <a:br>
              <a:rPr lang="es"/>
            </a:br>
            <a:r>
              <a:rPr lang="es" sz="2000"/>
              <a:t>Release: Promote tested models and pipelines to production-readiness</a:t>
            </a:r>
            <a:endParaRPr sz="2000"/>
          </a:p>
          <a:p>
            <a:pPr marL="0" lvl="0" indent="0" algn="l" rtl="0">
              <a:spcBef>
                <a:spcPts val="0"/>
              </a:spcBef>
              <a:spcAft>
                <a:spcPts val="0"/>
              </a:spcAft>
              <a:buNone/>
            </a:pPr>
            <a:r>
              <a:rPr lang="es" sz="2000"/>
              <a:t>Deploy: Serve models reliably across deployment stages</a:t>
            </a:r>
            <a:endParaRPr sz="2000"/>
          </a:p>
          <a:p>
            <a:pPr marL="0" lvl="0" indent="0" algn="l" rtl="0">
              <a:spcBef>
                <a:spcPts val="0"/>
              </a:spcBef>
              <a:spcAft>
                <a:spcPts val="0"/>
              </a:spcAft>
              <a:buNone/>
            </a:pPr>
            <a:endParaRPr sz="1800"/>
          </a:p>
        </p:txBody>
      </p:sp>
      <p:sp>
        <p:nvSpPr>
          <p:cNvPr id="335" name="Google Shape;335;p35"/>
          <p:cNvSpPr txBox="1">
            <a:spLocks noGrp="1"/>
          </p:cNvSpPr>
          <p:nvPr>
            <p:ph type="body" idx="1"/>
          </p:nvPr>
        </p:nvSpPr>
        <p:spPr>
          <a:xfrm>
            <a:off x="2250900" y="1615025"/>
            <a:ext cx="4642200" cy="305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5000"/>
              </a:lnSpc>
              <a:spcBef>
                <a:spcPts val="0"/>
              </a:spcBef>
              <a:spcAft>
                <a:spcPts val="1200"/>
              </a:spcAft>
              <a:buNone/>
            </a:pPr>
            <a:r>
              <a:rPr lang="es" sz="1200"/>
              <a:t>GitOps: Git as the single source of truth automating deployments</a:t>
            </a:r>
            <a:endParaRPr sz="1200"/>
          </a:p>
        </p:txBody>
      </p:sp>
      <p:sp>
        <p:nvSpPr>
          <p:cNvPr id="336" name="Google Shape;336;p35"/>
          <p:cNvSpPr txBox="1"/>
          <p:nvPr/>
        </p:nvSpPr>
        <p:spPr>
          <a:xfrm>
            <a:off x="-1155925" y="-271525"/>
            <a:ext cx="7800" cy="1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337" name="Google Shape;337;p35" title="mlops_cicd (2).png"/>
          <p:cNvPicPr preferRelativeResize="0"/>
          <p:nvPr/>
        </p:nvPicPr>
        <p:blipFill rotWithShape="1">
          <a:blip r:embed="rId3">
            <a:alphaModFix/>
          </a:blip>
          <a:srcRect t="80938" r="80767"/>
          <a:stretch/>
        </p:blipFill>
        <p:spPr>
          <a:xfrm>
            <a:off x="253425" y="4435822"/>
            <a:ext cx="1085701" cy="572700"/>
          </a:xfrm>
          <a:prstGeom prst="rect">
            <a:avLst/>
          </a:prstGeom>
          <a:noFill/>
          <a:ln>
            <a:noFill/>
          </a:ln>
        </p:spPr>
      </p:pic>
      <p:pic>
        <p:nvPicPr>
          <p:cNvPr id="338" name="Google Shape;338;p35" title="mlops_cicd (3).png"/>
          <p:cNvPicPr preferRelativeResize="0"/>
          <p:nvPr/>
        </p:nvPicPr>
        <p:blipFill rotWithShape="1">
          <a:blip r:embed="rId4">
            <a:alphaModFix/>
          </a:blip>
          <a:srcRect b="24041"/>
          <a:stretch/>
        </p:blipFill>
        <p:spPr>
          <a:xfrm>
            <a:off x="822350" y="2112075"/>
            <a:ext cx="7677573" cy="3104001"/>
          </a:xfrm>
          <a:prstGeom prst="rect">
            <a:avLst/>
          </a:prstGeom>
          <a:noFill/>
          <a:ln>
            <a:noFill/>
          </a:ln>
        </p:spPr>
      </p:pic>
      <p:pic>
        <p:nvPicPr>
          <p:cNvPr id="339" name="Google Shape;339;p35"/>
          <p:cNvPicPr preferRelativeResize="0"/>
          <p:nvPr/>
        </p:nvPicPr>
        <p:blipFill>
          <a:blip r:embed="rId5">
            <a:alphaModFix/>
          </a:blip>
          <a:stretch>
            <a:fillRect/>
          </a:stretch>
        </p:blipFill>
        <p:spPr>
          <a:xfrm>
            <a:off x="8426550" y="97050"/>
            <a:ext cx="591701" cy="557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title"/>
          </p:nvPr>
        </p:nvSpPr>
        <p:spPr>
          <a:xfrm>
            <a:off x="311700" y="445025"/>
            <a:ext cx="8520600" cy="1207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OPS - Operate &amp; Monitor</a:t>
            </a:r>
            <a:br>
              <a:rPr lang="es"/>
            </a:br>
            <a:r>
              <a:rPr lang="es" sz="2000"/>
              <a:t>Operate: Run and manage the production system</a:t>
            </a:r>
            <a:endParaRPr sz="2000"/>
          </a:p>
          <a:p>
            <a:pPr marL="0" lvl="0" indent="0" algn="l" rtl="0">
              <a:spcBef>
                <a:spcPts val="0"/>
              </a:spcBef>
              <a:spcAft>
                <a:spcPts val="0"/>
              </a:spcAft>
              <a:buClr>
                <a:schemeClr val="dk1"/>
              </a:buClr>
              <a:buSzPct val="55000"/>
              <a:buFont typeface="Arial"/>
              <a:buNone/>
            </a:pPr>
            <a:r>
              <a:rPr lang="es" sz="2000"/>
              <a:t>Monitor: Track model performance and behavior over time</a:t>
            </a:r>
            <a:endParaRPr/>
          </a:p>
        </p:txBody>
      </p:sp>
      <p:sp>
        <p:nvSpPr>
          <p:cNvPr id="345" name="Google Shape;345;p36"/>
          <p:cNvSpPr txBox="1"/>
          <p:nvPr/>
        </p:nvSpPr>
        <p:spPr>
          <a:xfrm>
            <a:off x="620100" y="1604475"/>
            <a:ext cx="7903800" cy="279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s" sz="1600">
                <a:solidFill>
                  <a:schemeClr val="dk2"/>
                </a:solidFill>
              </a:rPr>
              <a:t>Monitoring is critical in ML to detect issues like data drift, prediction skew, and performance degradation — but finding the right tool is challenging:</a:t>
            </a:r>
            <a:br>
              <a:rPr lang="es" sz="1200">
                <a:solidFill>
                  <a:schemeClr val="dk2"/>
                </a:solidFill>
              </a:rPr>
            </a:br>
            <a:endParaRPr sz="1200">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Need for customizable </a:t>
            </a:r>
            <a:r>
              <a:rPr lang="es" b="1">
                <a:solidFill>
                  <a:schemeClr val="dk2"/>
                </a:solidFill>
              </a:rPr>
              <a:t>visualizations </a:t>
            </a:r>
            <a:r>
              <a:rPr lang="es">
                <a:solidFill>
                  <a:schemeClr val="dk2"/>
                </a:solidFill>
              </a:rPr>
              <a:t>— especially for geospatial data.</a:t>
            </a:r>
            <a:endParaRPr>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Must handle high </a:t>
            </a:r>
            <a:r>
              <a:rPr lang="es" b="1">
                <a:solidFill>
                  <a:schemeClr val="dk2"/>
                </a:solidFill>
              </a:rPr>
              <a:t>data </a:t>
            </a:r>
            <a:r>
              <a:rPr lang="es">
                <a:solidFill>
                  <a:schemeClr val="dk2"/>
                </a:solidFill>
              </a:rPr>
              <a:t>volumes with low latency.</a:t>
            </a:r>
            <a:endParaRPr>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Preference for low-</a:t>
            </a:r>
            <a:r>
              <a:rPr lang="es" b="1">
                <a:solidFill>
                  <a:schemeClr val="dk2"/>
                </a:solidFill>
              </a:rPr>
              <a:t>maintenance</a:t>
            </a:r>
            <a:r>
              <a:rPr lang="es">
                <a:solidFill>
                  <a:schemeClr val="dk2"/>
                </a:solidFill>
              </a:rPr>
              <a:t> or easily operable solutions.</a:t>
            </a:r>
            <a:endParaRPr>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Assessing the trade-offs and benefits of a </a:t>
            </a:r>
            <a:r>
              <a:rPr lang="es" b="1">
                <a:solidFill>
                  <a:schemeClr val="dk2"/>
                </a:solidFill>
              </a:rPr>
              <a:t>centralized </a:t>
            </a:r>
            <a:r>
              <a:rPr lang="es">
                <a:solidFill>
                  <a:schemeClr val="dk2"/>
                </a:solidFill>
              </a:rPr>
              <a:t>solution across teams or domains.</a:t>
            </a:r>
            <a:endParaRPr>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The </a:t>
            </a:r>
            <a:r>
              <a:rPr lang="es" b="1">
                <a:solidFill>
                  <a:schemeClr val="dk2"/>
                </a:solidFill>
              </a:rPr>
              <a:t>feedback </a:t>
            </a:r>
            <a:r>
              <a:rPr lang="es">
                <a:solidFill>
                  <a:schemeClr val="dk2"/>
                </a:solidFill>
              </a:rPr>
              <a:t>loop — i.e., the delay between model predictions and receiving ground truth — complicates real-time performance monitoring and model retraining decisions</a:t>
            </a:r>
            <a:endParaRPr>
              <a:solidFill>
                <a:schemeClr val="dk2"/>
              </a:solidFill>
            </a:endParaRPr>
          </a:p>
        </p:txBody>
      </p:sp>
      <p:pic>
        <p:nvPicPr>
          <p:cNvPr id="346" name="Google Shape;346;p36"/>
          <p:cNvPicPr preferRelativeResize="0"/>
          <p:nvPr/>
        </p:nvPicPr>
        <p:blipFill>
          <a:blip r:embed="rId3">
            <a:alphaModFix/>
          </a:blip>
          <a:stretch>
            <a:fillRect/>
          </a:stretch>
        </p:blipFill>
        <p:spPr>
          <a:xfrm>
            <a:off x="8426550" y="97050"/>
            <a:ext cx="591701" cy="557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Proposed goals for WG-3</a:t>
            </a:r>
            <a:endParaRPr/>
          </a:p>
        </p:txBody>
      </p:sp>
      <p:sp>
        <p:nvSpPr>
          <p:cNvPr id="352" name="Google Shape;35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s" sz="1400" b="1"/>
              <a:t>Interoperability: </a:t>
            </a:r>
            <a:r>
              <a:rPr lang="es" sz="1400"/>
              <a:t>agree on interface contracts between Python components and HTTP APIs.</a:t>
            </a:r>
            <a:endParaRPr sz="1400"/>
          </a:p>
          <a:p>
            <a:pPr marL="457200" lvl="0" indent="0" algn="l" rtl="0">
              <a:lnSpc>
                <a:spcPct val="150000"/>
              </a:lnSpc>
              <a:spcBef>
                <a:spcPts val="0"/>
              </a:spcBef>
              <a:spcAft>
                <a:spcPts val="0"/>
              </a:spcAft>
              <a:buNone/>
            </a:pPr>
            <a:r>
              <a:rPr lang="es" sz="1400"/>
              <a:t>Objective: being able to exchange neural network architectures, loss functions, metrics transparently between different projects of different met offices.</a:t>
            </a:r>
            <a:endParaRPr sz="1400"/>
          </a:p>
          <a:p>
            <a:pPr marL="457200" lvl="0" indent="0" algn="l" rtl="0">
              <a:lnSpc>
                <a:spcPct val="150000"/>
              </a:lnSpc>
              <a:spcBef>
                <a:spcPts val="0"/>
              </a:spcBef>
              <a:spcAft>
                <a:spcPts val="0"/>
              </a:spcAft>
              <a:buNone/>
            </a:pPr>
            <a:endParaRPr sz="1400"/>
          </a:p>
          <a:p>
            <a:pPr marL="457200" lvl="0" indent="-317500" algn="l" rtl="0">
              <a:lnSpc>
                <a:spcPct val="150000"/>
              </a:lnSpc>
              <a:spcBef>
                <a:spcPts val="0"/>
              </a:spcBef>
              <a:spcAft>
                <a:spcPts val="0"/>
              </a:spcAft>
              <a:buSzPts val="1400"/>
              <a:buChar char="●"/>
            </a:pPr>
            <a:r>
              <a:rPr lang="es" sz="1400"/>
              <a:t>Agree on </a:t>
            </a:r>
            <a:r>
              <a:rPr lang="es" sz="1400" b="1"/>
              <a:t>development standards</a:t>
            </a:r>
            <a:r>
              <a:rPr lang="es" sz="1400"/>
              <a:t> (type checking, linting, complexity, …) and supply </a:t>
            </a:r>
            <a:r>
              <a:rPr lang="es" sz="1400" b="1"/>
              <a:t>templates </a:t>
            </a:r>
            <a:r>
              <a:rPr lang="es" sz="1400"/>
              <a:t>and/or </a:t>
            </a:r>
            <a:r>
              <a:rPr lang="es" sz="1400" b="1"/>
              <a:t>recipes </a:t>
            </a:r>
            <a:r>
              <a:rPr lang="es" sz="1400"/>
              <a:t>to disseminate and enforce them.</a:t>
            </a:r>
            <a:br>
              <a:rPr lang="es" sz="1400"/>
            </a:br>
            <a:endParaRPr sz="1400"/>
          </a:p>
          <a:p>
            <a:pPr marL="457200" lvl="0" indent="-317500" algn="l" rtl="0">
              <a:lnSpc>
                <a:spcPct val="150000"/>
              </a:lnSpc>
              <a:spcBef>
                <a:spcPts val="0"/>
              </a:spcBef>
              <a:spcAft>
                <a:spcPts val="0"/>
              </a:spcAft>
              <a:buSzPts val="1400"/>
              <a:buChar char="●"/>
            </a:pPr>
            <a:r>
              <a:rPr lang="es" sz="1400"/>
              <a:t>Produce a first version </a:t>
            </a:r>
            <a:r>
              <a:rPr lang="es" sz="1400" b="1"/>
              <a:t>best practices document</a:t>
            </a:r>
            <a:r>
              <a:rPr lang="es" sz="1400"/>
              <a:t> on operating ML-based products (e.g. forecasts, post processing) and services (e.g. chatbots)</a:t>
            </a:r>
            <a:endParaRPr/>
          </a:p>
        </p:txBody>
      </p:sp>
      <p:pic>
        <p:nvPicPr>
          <p:cNvPr id="353" name="Google Shape;353;p37"/>
          <p:cNvPicPr preferRelativeResize="0"/>
          <p:nvPr/>
        </p:nvPicPr>
        <p:blipFill>
          <a:blip r:embed="rId3">
            <a:alphaModFix/>
          </a:blip>
          <a:stretch>
            <a:fillRect/>
          </a:stretch>
        </p:blipFill>
        <p:spPr>
          <a:xfrm>
            <a:off x="8426550" y="97050"/>
            <a:ext cx="591701" cy="557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5625550" y="1720613"/>
            <a:ext cx="875025" cy="823572"/>
          </a:xfrm>
          <a:prstGeom prst="rect">
            <a:avLst/>
          </a:prstGeom>
          <a:noFill/>
          <a:ln>
            <a:noFill/>
          </a:ln>
        </p:spPr>
      </p:pic>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What do you need to implement MLOps?</a:t>
            </a:r>
            <a:endParaRPr/>
          </a:p>
        </p:txBody>
      </p:sp>
      <p:grpSp>
        <p:nvGrpSpPr>
          <p:cNvPr id="74" name="Google Shape;74;p15"/>
          <p:cNvGrpSpPr/>
          <p:nvPr/>
        </p:nvGrpSpPr>
        <p:grpSpPr>
          <a:xfrm>
            <a:off x="2980252" y="1272486"/>
            <a:ext cx="3183497" cy="3213061"/>
            <a:chOff x="2675582" y="676586"/>
            <a:chExt cx="3793942" cy="3790328"/>
          </a:xfrm>
        </p:grpSpPr>
        <p:sp>
          <p:nvSpPr>
            <p:cNvPr id="75" name="Google Shape;75;p15"/>
            <p:cNvSpPr/>
            <p:nvPr/>
          </p:nvSpPr>
          <p:spPr>
            <a:xfrm rot="-7199815">
              <a:off x="3183352" y="1184485"/>
              <a:ext cx="2774659" cy="2774659"/>
            </a:xfrm>
            <a:prstGeom prst="blockArc">
              <a:avLst>
                <a:gd name="adj1" fmla="val 12622480"/>
                <a:gd name="adj2" fmla="val 18176457"/>
                <a:gd name="adj3" fmla="val 20786"/>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rot="-1799815">
              <a:off x="3183352" y="1184357"/>
              <a:ext cx="2774659" cy="2774659"/>
            </a:xfrm>
            <a:prstGeom prst="blockArc">
              <a:avLst>
                <a:gd name="adj1" fmla="val 12622480"/>
                <a:gd name="adj2" fmla="val 18176457"/>
                <a:gd name="adj3" fmla="val 20786"/>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rot="3600185">
              <a:off x="3187094" y="1184439"/>
              <a:ext cx="2774659" cy="2774659"/>
            </a:xfrm>
            <a:prstGeom prst="blockArc">
              <a:avLst>
                <a:gd name="adj1" fmla="val 12564381"/>
                <a:gd name="adj2" fmla="val 18346131"/>
                <a:gd name="adj3" fmla="val 20844"/>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rot="9000185">
              <a:off x="3185977" y="1184485"/>
              <a:ext cx="2774659" cy="2774659"/>
            </a:xfrm>
            <a:prstGeom prst="blockArc">
              <a:avLst>
                <a:gd name="adj1" fmla="val 12622480"/>
                <a:gd name="adj2" fmla="val 18081133"/>
                <a:gd name="adj3" fmla="val 20809"/>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5"/>
            <p:cNvGrpSpPr/>
            <p:nvPr/>
          </p:nvGrpSpPr>
          <p:grpSpPr>
            <a:xfrm rot="5400000">
              <a:off x="5379663" y="2278951"/>
              <a:ext cx="585001" cy="585472"/>
              <a:chOff x="1967628" y="812211"/>
              <a:chExt cx="588000" cy="588000"/>
            </a:xfrm>
          </p:grpSpPr>
          <p:sp>
            <p:nvSpPr>
              <p:cNvPr id="80" name="Google Shape;80;p15"/>
              <p:cNvSpPr/>
              <p:nvPr/>
            </p:nvSpPr>
            <p:spPr>
              <a:xfrm rot="39023">
                <a:off x="1970909" y="815492"/>
                <a:ext cx="581437" cy="581437"/>
              </a:xfrm>
              <a:prstGeom prst="pie">
                <a:avLst>
                  <a:gd name="adj1" fmla="val 6190354"/>
                  <a:gd name="adj2" fmla="val 14996165"/>
                </a:avLst>
              </a:prstGeom>
              <a:solidFill>
                <a:srgbClr val="0C57D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10800000">
                <a:off x="1970875" y="815525"/>
                <a:ext cx="581400" cy="581400"/>
              </a:xfrm>
              <a:prstGeom prst="pie">
                <a:avLst>
                  <a:gd name="adj1" fmla="val 4028252"/>
                  <a:gd name="adj2" fmla="val 17183677"/>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5"/>
            <p:cNvGrpSpPr/>
            <p:nvPr/>
          </p:nvGrpSpPr>
          <p:grpSpPr>
            <a:xfrm rot="10800000">
              <a:off x="4280709" y="3378529"/>
              <a:ext cx="585001" cy="585472"/>
              <a:chOff x="1967628" y="812211"/>
              <a:chExt cx="588000" cy="588000"/>
            </a:xfrm>
          </p:grpSpPr>
          <p:sp>
            <p:nvSpPr>
              <p:cNvPr id="83" name="Google Shape;83;p15"/>
              <p:cNvSpPr/>
              <p:nvPr/>
            </p:nvSpPr>
            <p:spPr>
              <a:xfrm rot="39023">
                <a:off x="1970909" y="815492"/>
                <a:ext cx="581437" cy="581437"/>
              </a:xfrm>
              <a:prstGeom prst="pie">
                <a:avLst>
                  <a:gd name="adj1" fmla="val 6190354"/>
                  <a:gd name="adj2" fmla="val 14996165"/>
                </a:avLst>
              </a:prstGeom>
              <a:solidFill>
                <a:srgbClr val="0D5CD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rot="10800000">
                <a:off x="1970875" y="815525"/>
                <a:ext cx="581400" cy="581400"/>
              </a:xfrm>
              <a:prstGeom prst="pie">
                <a:avLst>
                  <a:gd name="adj1" fmla="val 4028252"/>
                  <a:gd name="adj2" fmla="val 17183677"/>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5"/>
            <p:cNvGrpSpPr/>
            <p:nvPr/>
          </p:nvGrpSpPr>
          <p:grpSpPr>
            <a:xfrm rot="-5400000">
              <a:off x="3179922" y="2281478"/>
              <a:ext cx="585001" cy="585472"/>
              <a:chOff x="1967628" y="812211"/>
              <a:chExt cx="588000" cy="588000"/>
            </a:xfrm>
          </p:grpSpPr>
          <p:sp>
            <p:nvSpPr>
              <p:cNvPr id="86" name="Google Shape;86;p15"/>
              <p:cNvSpPr/>
              <p:nvPr/>
            </p:nvSpPr>
            <p:spPr>
              <a:xfrm rot="39023">
                <a:off x="1970909" y="815492"/>
                <a:ext cx="581437" cy="581437"/>
              </a:xfrm>
              <a:prstGeom prst="pie">
                <a:avLst>
                  <a:gd name="adj1" fmla="val 6190354"/>
                  <a:gd name="adj2" fmla="val 14996165"/>
                </a:avLst>
              </a:prstGeom>
              <a:solidFill>
                <a:srgbClr val="0E63F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10800000">
                <a:off x="1970875" y="815525"/>
                <a:ext cx="581400" cy="581400"/>
              </a:xfrm>
              <a:prstGeom prst="pie">
                <a:avLst>
                  <a:gd name="adj1" fmla="val 4028252"/>
                  <a:gd name="adj2" fmla="val 17183677"/>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15"/>
            <p:cNvGrpSpPr/>
            <p:nvPr/>
          </p:nvGrpSpPr>
          <p:grpSpPr>
            <a:xfrm>
              <a:off x="4261689" y="1180926"/>
              <a:ext cx="585001" cy="585530"/>
              <a:chOff x="1967628" y="812211"/>
              <a:chExt cx="588000" cy="588000"/>
            </a:xfrm>
          </p:grpSpPr>
          <p:sp>
            <p:nvSpPr>
              <p:cNvPr id="89" name="Google Shape;89;p15"/>
              <p:cNvSpPr/>
              <p:nvPr/>
            </p:nvSpPr>
            <p:spPr>
              <a:xfrm rot="39023">
                <a:off x="1970909" y="815492"/>
                <a:ext cx="581437" cy="581437"/>
              </a:xfrm>
              <a:prstGeom prst="pie">
                <a:avLst>
                  <a:gd name="adj1" fmla="val 6190354"/>
                  <a:gd name="adj2" fmla="val 14996165"/>
                </a:avLst>
              </a:prstGeom>
              <a:solidFill>
                <a:srgbClr val="0942A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rot="10800000">
                <a:off x="1970875" y="815525"/>
                <a:ext cx="581400" cy="581400"/>
              </a:xfrm>
              <a:prstGeom prst="pie">
                <a:avLst>
                  <a:gd name="adj1" fmla="val 4028252"/>
                  <a:gd name="adj2" fmla="val 17183677"/>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1" name="Google Shape;91;p15"/>
          <p:cNvPicPr preferRelativeResize="0"/>
          <p:nvPr/>
        </p:nvPicPr>
        <p:blipFill>
          <a:blip r:embed="rId4">
            <a:alphaModFix/>
          </a:blip>
          <a:stretch>
            <a:fillRect/>
          </a:stretch>
        </p:blipFill>
        <p:spPr>
          <a:xfrm>
            <a:off x="2331025" y="1657275"/>
            <a:ext cx="950226" cy="950250"/>
          </a:xfrm>
          <a:prstGeom prst="rect">
            <a:avLst/>
          </a:prstGeom>
          <a:noFill/>
          <a:ln>
            <a:noFill/>
          </a:ln>
        </p:spPr>
      </p:pic>
      <p:pic>
        <p:nvPicPr>
          <p:cNvPr id="92" name="Google Shape;92;p15"/>
          <p:cNvPicPr preferRelativeResize="0"/>
          <p:nvPr/>
        </p:nvPicPr>
        <p:blipFill>
          <a:blip r:embed="rId5">
            <a:alphaModFix/>
          </a:blip>
          <a:stretch>
            <a:fillRect/>
          </a:stretch>
        </p:blipFill>
        <p:spPr>
          <a:xfrm>
            <a:off x="2452974" y="3352475"/>
            <a:ext cx="828275" cy="618025"/>
          </a:xfrm>
          <a:prstGeom prst="rect">
            <a:avLst/>
          </a:prstGeom>
          <a:noFill/>
          <a:ln>
            <a:noFill/>
          </a:ln>
        </p:spPr>
      </p:pic>
      <p:sp>
        <p:nvSpPr>
          <p:cNvPr id="93" name="Google Shape;93;p15"/>
          <p:cNvSpPr txBox="1"/>
          <p:nvPr/>
        </p:nvSpPr>
        <p:spPr>
          <a:xfrm>
            <a:off x="971135" y="1880100"/>
            <a:ext cx="13599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rPr>
              <a:t>Culture</a:t>
            </a:r>
            <a:br>
              <a:rPr lang="es">
                <a:solidFill>
                  <a:schemeClr val="dk2"/>
                </a:solidFill>
              </a:rPr>
            </a:br>
            <a:r>
              <a:rPr lang="es" sz="1000">
                <a:solidFill>
                  <a:schemeClr val="dk2"/>
                </a:solidFill>
              </a:rPr>
              <a:t>(team structure, collaboration, …)</a:t>
            </a:r>
            <a:br>
              <a:rPr lang="es" sz="1000">
                <a:solidFill>
                  <a:schemeClr val="dk2"/>
                </a:solidFill>
              </a:rPr>
            </a:br>
            <a:br>
              <a:rPr lang="es">
                <a:solidFill>
                  <a:schemeClr val="dk2"/>
                </a:solidFill>
              </a:rPr>
            </a:br>
            <a:endParaRPr>
              <a:solidFill>
                <a:schemeClr val="dk2"/>
              </a:solidFill>
            </a:endParaRPr>
          </a:p>
        </p:txBody>
      </p:sp>
      <p:sp>
        <p:nvSpPr>
          <p:cNvPr id="94" name="Google Shape;94;p15"/>
          <p:cNvSpPr txBox="1"/>
          <p:nvPr/>
        </p:nvSpPr>
        <p:spPr>
          <a:xfrm>
            <a:off x="1095325" y="3383688"/>
            <a:ext cx="12204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solidFill>
                  <a:schemeClr val="dk2"/>
                </a:solidFill>
              </a:rPr>
              <a:t>Processes</a:t>
            </a:r>
            <a:br>
              <a:rPr lang="es">
                <a:solidFill>
                  <a:schemeClr val="dk2"/>
                </a:solidFill>
              </a:rPr>
            </a:br>
            <a:r>
              <a:rPr lang="es" sz="1000">
                <a:solidFill>
                  <a:schemeClr val="dk2"/>
                </a:solidFill>
              </a:rPr>
              <a:t>(standardize lifecycle)</a:t>
            </a:r>
            <a:endParaRPr sz="1000"/>
          </a:p>
        </p:txBody>
      </p:sp>
      <p:pic>
        <p:nvPicPr>
          <p:cNvPr id="95" name="Google Shape;95;p15"/>
          <p:cNvPicPr preferRelativeResize="0"/>
          <p:nvPr/>
        </p:nvPicPr>
        <p:blipFill>
          <a:blip r:embed="rId6">
            <a:alphaModFix/>
          </a:blip>
          <a:stretch>
            <a:fillRect/>
          </a:stretch>
        </p:blipFill>
        <p:spPr>
          <a:xfrm>
            <a:off x="5828886" y="3396724"/>
            <a:ext cx="620753" cy="618025"/>
          </a:xfrm>
          <a:prstGeom prst="rect">
            <a:avLst/>
          </a:prstGeom>
          <a:noFill/>
          <a:ln>
            <a:noFill/>
          </a:ln>
        </p:spPr>
      </p:pic>
      <p:sp>
        <p:nvSpPr>
          <p:cNvPr id="96" name="Google Shape;96;p15"/>
          <p:cNvSpPr txBox="1"/>
          <p:nvPr/>
        </p:nvSpPr>
        <p:spPr>
          <a:xfrm>
            <a:off x="6443600" y="3428675"/>
            <a:ext cx="1514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solidFill>
                  <a:schemeClr val="dk2"/>
                </a:solidFill>
              </a:rPr>
              <a:t>Technologies</a:t>
            </a:r>
            <a:br>
              <a:rPr lang="es">
                <a:solidFill>
                  <a:schemeClr val="dk2"/>
                </a:solidFill>
              </a:rPr>
            </a:br>
            <a:r>
              <a:rPr lang="es" sz="1000">
                <a:solidFill>
                  <a:schemeClr val="dk2"/>
                </a:solidFill>
              </a:rPr>
              <a:t>(tools, platforms)</a:t>
            </a:r>
            <a:endParaRPr sz="600"/>
          </a:p>
        </p:txBody>
      </p:sp>
      <p:sp>
        <p:nvSpPr>
          <p:cNvPr id="97" name="Google Shape;97;p15"/>
          <p:cNvSpPr txBox="1"/>
          <p:nvPr/>
        </p:nvSpPr>
        <p:spPr>
          <a:xfrm>
            <a:off x="6221050" y="1845900"/>
            <a:ext cx="159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rPr>
              <a:t>Governance</a:t>
            </a:r>
            <a:br>
              <a:rPr lang="es">
                <a:solidFill>
                  <a:schemeClr val="dk2"/>
                </a:solidFill>
              </a:rPr>
            </a:br>
            <a:r>
              <a:rPr lang="es" sz="1000">
                <a:solidFill>
                  <a:schemeClr val="dk2"/>
                </a:solidFill>
              </a:rPr>
              <a:t>(best practices)</a:t>
            </a:r>
            <a:endParaRPr sz="1000">
              <a:solidFill>
                <a:schemeClr val="dk2"/>
              </a:solidFill>
            </a:endParaRPr>
          </a:p>
        </p:txBody>
      </p:sp>
      <p:sp>
        <p:nvSpPr>
          <p:cNvPr id="98" name="Google Shape;98;p15"/>
          <p:cNvSpPr txBox="1"/>
          <p:nvPr/>
        </p:nvSpPr>
        <p:spPr>
          <a:xfrm>
            <a:off x="176425" y="4636900"/>
            <a:ext cx="394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pic>
        <p:nvPicPr>
          <p:cNvPr id="99" name="Google Shape;99;p15"/>
          <p:cNvPicPr preferRelativeResize="0"/>
          <p:nvPr/>
        </p:nvPicPr>
        <p:blipFill>
          <a:blip r:embed="rId7">
            <a:alphaModFix/>
          </a:blip>
          <a:stretch>
            <a:fillRect/>
          </a:stretch>
        </p:blipFill>
        <p:spPr>
          <a:xfrm>
            <a:off x="8426550" y="97050"/>
            <a:ext cx="591701" cy="557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MLOps Building blocks</a:t>
            </a:r>
            <a:endParaRPr/>
          </a:p>
        </p:txBody>
      </p:sp>
      <p:pic>
        <p:nvPicPr>
          <p:cNvPr id="105" name="Google Shape;105;p16"/>
          <p:cNvPicPr preferRelativeResize="0"/>
          <p:nvPr/>
        </p:nvPicPr>
        <p:blipFill>
          <a:blip r:embed="rId3">
            <a:alphaModFix/>
          </a:blip>
          <a:stretch>
            <a:fillRect/>
          </a:stretch>
        </p:blipFill>
        <p:spPr>
          <a:xfrm>
            <a:off x="29650" y="1505325"/>
            <a:ext cx="4393749" cy="2456600"/>
          </a:xfrm>
          <a:prstGeom prst="rect">
            <a:avLst/>
          </a:prstGeom>
          <a:noFill/>
          <a:ln>
            <a:noFill/>
          </a:ln>
        </p:spPr>
      </p:pic>
      <p:pic>
        <p:nvPicPr>
          <p:cNvPr id="106" name="Google Shape;106;p16"/>
          <p:cNvPicPr preferRelativeResize="0"/>
          <p:nvPr/>
        </p:nvPicPr>
        <p:blipFill rotWithShape="1">
          <a:blip r:embed="rId4">
            <a:alphaModFix/>
          </a:blip>
          <a:srcRect l="1652"/>
          <a:stretch/>
        </p:blipFill>
        <p:spPr>
          <a:xfrm>
            <a:off x="4497700" y="1473675"/>
            <a:ext cx="4616650" cy="2519875"/>
          </a:xfrm>
          <a:prstGeom prst="rect">
            <a:avLst/>
          </a:prstGeom>
          <a:noFill/>
          <a:ln>
            <a:noFill/>
          </a:ln>
        </p:spPr>
      </p:pic>
      <p:sp>
        <p:nvSpPr>
          <p:cNvPr id="107" name="Google Shape;107;p16"/>
          <p:cNvSpPr txBox="1"/>
          <p:nvPr/>
        </p:nvSpPr>
        <p:spPr>
          <a:xfrm>
            <a:off x="76200" y="4621800"/>
            <a:ext cx="186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u="sng">
                <a:solidFill>
                  <a:schemeClr val="accent5"/>
                </a:solidFill>
                <a:hlinkClick r:id="rId5">
                  <a:extLst>
                    <a:ext uri="{A12FA001-AC4F-418D-AE19-62706E023703}">
                      <ahyp:hlinkClr xmlns:ahyp="http://schemas.microsoft.com/office/drawing/2018/hyperlinkcolor" val="tx"/>
                    </a:ext>
                  </a:extLst>
                </a:hlinkClick>
              </a:rPr>
              <a:t>E-AI Tutorial on MLOps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What have we been doing in WG3 wrt MLOps?</a:t>
            </a:r>
            <a:endParaRPr/>
          </a:p>
        </p:txBody>
      </p:sp>
      <p:sp>
        <p:nvSpPr>
          <p:cNvPr id="113" name="Google Shape;113;p17"/>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s" sz="1400" b="1"/>
              <a:t>Presentations </a:t>
            </a:r>
            <a:r>
              <a:rPr lang="es" sz="1400"/>
              <a:t>of MLOps experiences and strategies of various organisations. </a:t>
            </a:r>
            <a:endParaRPr sz="1400"/>
          </a:p>
          <a:p>
            <a:pPr marL="457200" lvl="0" indent="-317500" algn="l" rtl="0">
              <a:lnSpc>
                <a:spcPct val="150000"/>
              </a:lnSpc>
              <a:spcBef>
                <a:spcPts val="0"/>
              </a:spcBef>
              <a:spcAft>
                <a:spcPts val="0"/>
              </a:spcAft>
              <a:buSzPts val="1400"/>
              <a:buChar char="-"/>
            </a:pPr>
            <a:r>
              <a:rPr lang="es" sz="1400"/>
              <a:t>Open </a:t>
            </a:r>
            <a:r>
              <a:rPr lang="es" sz="1400" b="1"/>
              <a:t>discussions </a:t>
            </a:r>
            <a:r>
              <a:rPr lang="es" sz="1400"/>
              <a:t>following the Lean Coffee approach.</a:t>
            </a:r>
            <a:endParaRPr sz="1400"/>
          </a:p>
          <a:p>
            <a:pPr marL="457200" lvl="0" indent="-317500" algn="l" rtl="0">
              <a:lnSpc>
                <a:spcPct val="150000"/>
              </a:lnSpc>
              <a:spcBef>
                <a:spcPts val="0"/>
              </a:spcBef>
              <a:spcAft>
                <a:spcPts val="0"/>
              </a:spcAft>
              <a:buSzPts val="1400"/>
              <a:buChar char="-"/>
            </a:pPr>
            <a:r>
              <a:rPr lang="es" sz="1400"/>
              <a:t>MLflow </a:t>
            </a:r>
            <a:r>
              <a:rPr lang="es" sz="1400" b="1"/>
              <a:t>workshop </a:t>
            </a:r>
            <a:r>
              <a:rPr lang="es" sz="1400"/>
              <a:t>with ECMWF ML Pilot.</a:t>
            </a:r>
            <a:endParaRPr sz="1400"/>
          </a:p>
          <a:p>
            <a:pPr marL="457200" lvl="0" indent="-317500" algn="l" rtl="0">
              <a:lnSpc>
                <a:spcPct val="115000"/>
              </a:lnSpc>
              <a:spcBef>
                <a:spcPts val="0"/>
              </a:spcBef>
              <a:spcAft>
                <a:spcPts val="0"/>
              </a:spcAft>
              <a:buSzPts val="1400"/>
              <a:buChar char="-"/>
            </a:pPr>
            <a:r>
              <a:rPr lang="es" sz="1400"/>
              <a:t>Consolidation: living </a:t>
            </a:r>
            <a:r>
              <a:rPr lang="es" sz="1400" b="1"/>
              <a:t>documents </a:t>
            </a:r>
            <a:r>
              <a:rPr lang="es" sz="1400"/>
              <a:t>MLflow best practices (currently in E-AI SharePoint).</a:t>
            </a:r>
            <a:endParaRPr sz="1400"/>
          </a:p>
        </p:txBody>
      </p:sp>
      <p:pic>
        <p:nvPicPr>
          <p:cNvPr id="114" name="Google Shape;114;p17"/>
          <p:cNvPicPr preferRelativeResize="0"/>
          <p:nvPr/>
        </p:nvPicPr>
        <p:blipFill rotWithShape="1">
          <a:blip r:embed="rId3">
            <a:alphaModFix/>
          </a:blip>
          <a:srcRect r="32152"/>
          <a:stretch/>
        </p:blipFill>
        <p:spPr>
          <a:xfrm>
            <a:off x="486075" y="2996775"/>
            <a:ext cx="4281026" cy="2594450"/>
          </a:xfrm>
          <a:prstGeom prst="rect">
            <a:avLst/>
          </a:prstGeom>
          <a:noFill/>
          <a:ln>
            <a:noFill/>
          </a:ln>
        </p:spPr>
      </p:pic>
      <p:pic>
        <p:nvPicPr>
          <p:cNvPr id="115" name="Google Shape;115;p17"/>
          <p:cNvPicPr preferRelativeResize="0"/>
          <p:nvPr/>
        </p:nvPicPr>
        <p:blipFill>
          <a:blip r:embed="rId4">
            <a:alphaModFix/>
          </a:blip>
          <a:stretch>
            <a:fillRect/>
          </a:stretch>
        </p:blipFill>
        <p:spPr>
          <a:xfrm>
            <a:off x="5088900" y="3076675"/>
            <a:ext cx="3151599" cy="2434650"/>
          </a:xfrm>
          <a:prstGeom prst="rect">
            <a:avLst/>
          </a:prstGeom>
          <a:noFill/>
          <a:ln>
            <a:noFill/>
          </a:ln>
        </p:spPr>
      </p:pic>
      <p:pic>
        <p:nvPicPr>
          <p:cNvPr id="116" name="Google Shape;116;p17"/>
          <p:cNvPicPr preferRelativeResize="0"/>
          <p:nvPr/>
        </p:nvPicPr>
        <p:blipFill>
          <a:blip r:embed="rId5">
            <a:alphaModFix/>
          </a:blip>
          <a:stretch>
            <a:fillRect/>
          </a:stretch>
        </p:blipFill>
        <p:spPr>
          <a:xfrm>
            <a:off x="8426550" y="97050"/>
            <a:ext cx="591701" cy="557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State of Technology Trials and Adoption</a:t>
            </a:r>
            <a:endParaRPr/>
          </a:p>
        </p:txBody>
      </p:sp>
      <p:pic>
        <p:nvPicPr>
          <p:cNvPr id="122" name="Google Shape;122;p18"/>
          <p:cNvPicPr preferRelativeResize="0"/>
          <p:nvPr/>
        </p:nvPicPr>
        <p:blipFill>
          <a:blip r:embed="rId3">
            <a:alphaModFix/>
          </a:blip>
          <a:stretch>
            <a:fillRect/>
          </a:stretch>
        </p:blipFill>
        <p:spPr>
          <a:xfrm>
            <a:off x="-690800" y="1347650"/>
            <a:ext cx="7056200" cy="3245574"/>
          </a:xfrm>
          <a:prstGeom prst="rect">
            <a:avLst/>
          </a:prstGeom>
          <a:noFill/>
          <a:ln>
            <a:noFill/>
          </a:ln>
        </p:spPr>
      </p:pic>
      <p:pic>
        <p:nvPicPr>
          <p:cNvPr id="123" name="Google Shape;123;p18"/>
          <p:cNvPicPr preferRelativeResize="0"/>
          <p:nvPr/>
        </p:nvPicPr>
        <p:blipFill>
          <a:blip r:embed="rId4">
            <a:alphaModFix/>
          </a:blip>
          <a:stretch>
            <a:fillRect/>
          </a:stretch>
        </p:blipFill>
        <p:spPr>
          <a:xfrm>
            <a:off x="8426550" y="97050"/>
            <a:ext cx="591701" cy="557451"/>
          </a:xfrm>
          <a:prstGeom prst="rect">
            <a:avLst/>
          </a:prstGeom>
          <a:noFill/>
          <a:ln>
            <a:noFill/>
          </a:ln>
        </p:spPr>
      </p:pic>
      <p:sp>
        <p:nvSpPr>
          <p:cNvPr id="124" name="Google Shape;124;p18"/>
          <p:cNvSpPr txBox="1"/>
          <p:nvPr/>
        </p:nvSpPr>
        <p:spPr>
          <a:xfrm>
            <a:off x="5461575" y="1905888"/>
            <a:ext cx="3436800" cy="27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2"/>
                </a:solidFill>
              </a:rPr>
              <a:t>   Conclusion:</a:t>
            </a:r>
            <a:br>
              <a:rPr lang="es" sz="1200">
                <a:solidFill>
                  <a:schemeClr val="dk2"/>
                </a:solidFill>
              </a:rPr>
            </a:br>
            <a:endParaRPr sz="1200">
              <a:solidFill>
                <a:schemeClr val="dk2"/>
              </a:solidFill>
            </a:endParaRPr>
          </a:p>
          <a:p>
            <a:pPr marL="457200" lvl="0" indent="-304800" algn="just" rtl="0">
              <a:spcBef>
                <a:spcPts val="0"/>
              </a:spcBef>
              <a:spcAft>
                <a:spcPts val="0"/>
              </a:spcAft>
              <a:buClr>
                <a:schemeClr val="dk2"/>
              </a:buClr>
              <a:buSzPts val="1200"/>
              <a:buChar char="-"/>
            </a:pPr>
            <a:r>
              <a:rPr lang="es" sz="1200">
                <a:solidFill>
                  <a:schemeClr val="dk2"/>
                </a:solidFill>
              </a:rPr>
              <a:t>Exchange, we have a lot of experience with a wide range of technologies.</a:t>
            </a:r>
            <a:br>
              <a:rPr lang="es" sz="1200">
                <a:solidFill>
                  <a:schemeClr val="dk2"/>
                </a:solidFill>
              </a:rPr>
            </a:br>
            <a:endParaRPr sz="1200">
              <a:solidFill>
                <a:schemeClr val="dk2"/>
              </a:solidFill>
            </a:endParaRPr>
          </a:p>
          <a:p>
            <a:pPr marL="457200" lvl="0" indent="-304800" algn="just" rtl="0">
              <a:spcBef>
                <a:spcPts val="0"/>
              </a:spcBef>
              <a:spcAft>
                <a:spcPts val="0"/>
              </a:spcAft>
              <a:buClr>
                <a:schemeClr val="dk2"/>
              </a:buClr>
              <a:buSzPts val="1200"/>
              <a:buChar char="-"/>
            </a:pPr>
            <a:r>
              <a:rPr lang="es" sz="1200">
                <a:solidFill>
                  <a:schemeClr val="dk2"/>
                </a:solidFill>
              </a:rPr>
              <a:t>There's no magic formula – what works for some doesn't work for others (e.g. Kubeflow, SageMaker).</a:t>
            </a:r>
            <a:br>
              <a:rPr lang="es" sz="1200">
                <a:solidFill>
                  <a:schemeClr val="dk2"/>
                </a:solidFill>
              </a:rPr>
            </a:br>
            <a:endParaRPr sz="1200">
              <a:solidFill>
                <a:schemeClr val="dk2"/>
              </a:solidFill>
            </a:endParaRPr>
          </a:p>
          <a:p>
            <a:pPr marL="457200" lvl="0" indent="-304800" algn="just" rtl="0">
              <a:spcBef>
                <a:spcPts val="0"/>
              </a:spcBef>
              <a:spcAft>
                <a:spcPts val="0"/>
              </a:spcAft>
              <a:buClr>
                <a:schemeClr val="dk2"/>
              </a:buClr>
              <a:buSzPts val="1200"/>
              <a:buChar char="-"/>
            </a:pPr>
            <a:r>
              <a:rPr lang="es" sz="1200">
                <a:solidFill>
                  <a:schemeClr val="dk2"/>
                </a:solidFill>
              </a:rPr>
              <a:t>Some solutions are starting to be used by the whole community (e.g. MLflow).</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How the Technologies Are Being Applied</a:t>
            </a:r>
            <a:endParaRPr/>
          </a:p>
        </p:txBody>
      </p:sp>
      <p:sp>
        <p:nvSpPr>
          <p:cNvPr id="130" name="Google Shape;130;p19"/>
          <p:cNvSpPr txBox="1"/>
          <p:nvPr/>
        </p:nvSpPr>
        <p:spPr>
          <a:xfrm>
            <a:off x="1936400" y="38836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highlight>
                  <a:srgbClr val="FFFFFF"/>
                </a:highlight>
              </a:rPr>
              <a:t>Subramanya, et al. , 2022</a:t>
            </a:r>
            <a:endParaRPr/>
          </a:p>
        </p:txBody>
      </p:sp>
      <p:pic>
        <p:nvPicPr>
          <p:cNvPr id="131" name="Google Shape;131;p19"/>
          <p:cNvPicPr preferRelativeResize="0"/>
          <p:nvPr/>
        </p:nvPicPr>
        <p:blipFill>
          <a:blip r:embed="rId3">
            <a:alphaModFix/>
          </a:blip>
          <a:stretch>
            <a:fillRect/>
          </a:stretch>
        </p:blipFill>
        <p:spPr>
          <a:xfrm>
            <a:off x="8426550" y="97050"/>
            <a:ext cx="591701" cy="557451"/>
          </a:xfrm>
          <a:prstGeom prst="rect">
            <a:avLst/>
          </a:prstGeom>
          <a:noFill/>
          <a:ln>
            <a:noFill/>
          </a:ln>
        </p:spPr>
      </p:pic>
      <p:pic>
        <p:nvPicPr>
          <p:cNvPr id="132" name="Google Shape;132;p19" title="Typical-MLOps-workflow-adapted-from-68-131.png"/>
          <p:cNvPicPr preferRelativeResize="0"/>
          <p:nvPr/>
        </p:nvPicPr>
        <p:blipFill>
          <a:blip r:embed="rId4">
            <a:alphaModFix/>
          </a:blip>
          <a:stretch>
            <a:fillRect/>
          </a:stretch>
        </p:blipFill>
        <p:spPr>
          <a:xfrm>
            <a:off x="1728200" y="1475055"/>
            <a:ext cx="5846950" cy="24625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0" title="Typical-MLOps-workflow-adapted-from-68-131.png"/>
          <p:cNvPicPr preferRelativeResize="0"/>
          <p:nvPr/>
        </p:nvPicPr>
        <p:blipFill>
          <a:blip r:embed="rId3">
            <a:alphaModFix/>
          </a:blip>
          <a:stretch>
            <a:fillRect/>
          </a:stretch>
        </p:blipFill>
        <p:spPr>
          <a:xfrm>
            <a:off x="1722275" y="1941517"/>
            <a:ext cx="5526675" cy="2327708"/>
          </a:xfrm>
          <a:prstGeom prst="rect">
            <a:avLst/>
          </a:prstGeom>
          <a:noFill/>
          <a:ln>
            <a:noFill/>
          </a:ln>
        </p:spPr>
      </p:pic>
      <p:sp>
        <p:nvSpPr>
          <p:cNvPr id="138" name="Google Shape;13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How the Technologies Are Being Applied</a:t>
            </a:r>
            <a:br>
              <a:rPr lang="es"/>
            </a:br>
            <a:r>
              <a:rPr lang="es"/>
              <a:t>- ML -</a:t>
            </a:r>
            <a:endParaRPr/>
          </a:p>
        </p:txBody>
      </p:sp>
      <p:sp>
        <p:nvSpPr>
          <p:cNvPr id="139" name="Google Shape;139;p20"/>
          <p:cNvSpPr/>
          <p:nvPr/>
        </p:nvSpPr>
        <p:spPr>
          <a:xfrm>
            <a:off x="1722275" y="1881150"/>
            <a:ext cx="1993800" cy="245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0" name="Google Shape;140;p20"/>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ML - Data</a:t>
            </a:r>
            <a:br>
              <a:rPr lang="es"/>
            </a:br>
            <a:r>
              <a:rPr lang="es" sz="2688"/>
              <a:t>Ensure reproducibility and lineage of datasets</a:t>
            </a:r>
            <a:endParaRPr sz="2688"/>
          </a:p>
        </p:txBody>
      </p:sp>
      <p:pic>
        <p:nvPicPr>
          <p:cNvPr id="146" name="Google Shape;146;p21"/>
          <p:cNvPicPr preferRelativeResize="0"/>
          <p:nvPr/>
        </p:nvPicPr>
        <p:blipFill rotWithShape="1">
          <a:blip r:embed="rId3">
            <a:alphaModFix/>
          </a:blip>
          <a:srcRect l="18892" t="14717" r="10902" b="19725"/>
          <a:stretch/>
        </p:blipFill>
        <p:spPr>
          <a:xfrm>
            <a:off x="994375" y="2229875"/>
            <a:ext cx="1444450" cy="1454925"/>
          </a:xfrm>
          <a:prstGeom prst="rect">
            <a:avLst/>
          </a:prstGeom>
          <a:noFill/>
          <a:ln>
            <a:noFill/>
          </a:ln>
        </p:spPr>
      </p:pic>
      <p:pic>
        <p:nvPicPr>
          <p:cNvPr id="147" name="Google Shape;147;p21"/>
          <p:cNvPicPr preferRelativeResize="0"/>
          <p:nvPr/>
        </p:nvPicPr>
        <p:blipFill>
          <a:blip r:embed="rId4">
            <a:alphaModFix/>
          </a:blip>
          <a:stretch>
            <a:fillRect/>
          </a:stretch>
        </p:blipFill>
        <p:spPr>
          <a:xfrm>
            <a:off x="5057675" y="2610875"/>
            <a:ext cx="1959475" cy="816450"/>
          </a:xfrm>
          <a:prstGeom prst="rect">
            <a:avLst/>
          </a:prstGeom>
          <a:noFill/>
          <a:ln>
            <a:noFill/>
          </a:ln>
        </p:spPr>
      </p:pic>
      <p:sp>
        <p:nvSpPr>
          <p:cNvPr id="148" name="Google Shape;148;p21"/>
          <p:cNvSpPr txBox="1"/>
          <p:nvPr/>
        </p:nvSpPr>
        <p:spPr>
          <a:xfrm>
            <a:off x="2117425" y="1572050"/>
            <a:ext cx="3911400" cy="8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2"/>
                </a:solidFill>
              </a:rPr>
              <a:t>                             Transform: </a:t>
            </a:r>
            <a:br>
              <a:rPr lang="es" sz="1200">
                <a:solidFill>
                  <a:schemeClr val="dk2"/>
                </a:solidFill>
              </a:rPr>
            </a:br>
            <a:r>
              <a:rPr lang="es" sz="1200">
                <a:solidFill>
                  <a:schemeClr val="dk2"/>
                </a:solidFill>
              </a:rPr>
              <a:t>- Apply using reproducible, version-controlled code</a:t>
            </a:r>
            <a:br>
              <a:rPr lang="es" sz="1200">
                <a:solidFill>
                  <a:schemeClr val="dk2"/>
                </a:solidFill>
              </a:rPr>
            </a:br>
            <a:r>
              <a:rPr lang="es" sz="1200">
                <a:solidFill>
                  <a:schemeClr val="dk2"/>
                </a:solidFill>
              </a:rPr>
              <a:t>- Preserve and propagate </a:t>
            </a:r>
            <a:r>
              <a:rPr lang="es" sz="1200" b="1">
                <a:solidFill>
                  <a:schemeClr val="dk2"/>
                </a:solidFill>
              </a:rPr>
              <a:t>metadata </a:t>
            </a:r>
            <a:r>
              <a:rPr lang="es" sz="1200">
                <a:solidFill>
                  <a:schemeClr val="dk2"/>
                </a:solidFill>
              </a:rPr>
              <a:t>(up to inference)</a:t>
            </a:r>
            <a:endParaRPr sz="1200">
              <a:solidFill>
                <a:schemeClr val="dk2"/>
              </a:solidFill>
            </a:endParaRPr>
          </a:p>
        </p:txBody>
      </p:sp>
      <p:sp>
        <p:nvSpPr>
          <p:cNvPr id="149" name="Google Shape;149;p21"/>
          <p:cNvSpPr txBox="1"/>
          <p:nvPr/>
        </p:nvSpPr>
        <p:spPr>
          <a:xfrm>
            <a:off x="4784300" y="3456300"/>
            <a:ext cx="4062600" cy="831300"/>
          </a:xfrm>
          <a:prstGeom prst="rect">
            <a:avLst/>
          </a:prstGeom>
          <a:noFill/>
          <a:ln>
            <a:noFill/>
          </a:ln>
        </p:spPr>
        <p:txBody>
          <a:bodyPr spcFirstLastPara="1" wrap="square" lIns="91425" tIns="91425" rIns="91425" bIns="91425" anchor="t" anchorCtr="0">
            <a:spAutoFit/>
          </a:bodyPr>
          <a:lstStyle/>
          <a:p>
            <a:pPr marL="0" lvl="0" indent="-89999" algn="l" rtl="0">
              <a:spcBef>
                <a:spcPts val="0"/>
              </a:spcBef>
              <a:spcAft>
                <a:spcPts val="0"/>
              </a:spcAft>
              <a:buNone/>
            </a:pPr>
            <a:r>
              <a:rPr lang="es" sz="1200">
                <a:solidFill>
                  <a:schemeClr val="dk2"/>
                </a:solidFill>
              </a:rPr>
              <a:t>- </a:t>
            </a:r>
            <a:r>
              <a:rPr lang="es" sz="1200" b="1">
                <a:solidFill>
                  <a:schemeClr val="dk2"/>
                </a:solidFill>
              </a:rPr>
              <a:t>Zarr </a:t>
            </a:r>
            <a:r>
              <a:rPr lang="es" sz="1200">
                <a:solidFill>
                  <a:schemeClr val="dk2"/>
                </a:solidFill>
              </a:rPr>
              <a:t>format for large datasets. Optimize dataset for specific ML task needs (chunking, variables).</a:t>
            </a:r>
            <a:br>
              <a:rPr lang="es" sz="1200">
                <a:solidFill>
                  <a:schemeClr val="dk2"/>
                </a:solidFill>
              </a:rPr>
            </a:br>
            <a:endParaRPr sz="600">
              <a:solidFill>
                <a:schemeClr val="dk2"/>
              </a:solidFill>
            </a:endParaRPr>
          </a:p>
          <a:p>
            <a:pPr marL="0" lvl="0" indent="-89999" algn="l" rtl="0">
              <a:spcBef>
                <a:spcPts val="0"/>
              </a:spcBef>
              <a:spcAft>
                <a:spcPts val="0"/>
              </a:spcAft>
              <a:buNone/>
            </a:pPr>
            <a:r>
              <a:rPr lang="es" sz="1200">
                <a:solidFill>
                  <a:schemeClr val="dk2"/>
                </a:solidFill>
              </a:rPr>
              <a:t>- Versioning using tools like </a:t>
            </a:r>
            <a:r>
              <a:rPr lang="es" sz="1200" b="1">
                <a:solidFill>
                  <a:schemeClr val="dk2"/>
                </a:solidFill>
              </a:rPr>
              <a:t>Data Version Control (DVC)</a:t>
            </a:r>
            <a:r>
              <a:rPr lang="es" sz="1200">
                <a:solidFill>
                  <a:schemeClr val="dk2"/>
                </a:solidFill>
              </a:rPr>
              <a:t>.</a:t>
            </a:r>
            <a:endParaRPr sz="1200"/>
          </a:p>
        </p:txBody>
      </p:sp>
      <p:sp>
        <p:nvSpPr>
          <p:cNvPr id="150" name="Google Shape;150;p21"/>
          <p:cNvSpPr txBox="1"/>
          <p:nvPr/>
        </p:nvSpPr>
        <p:spPr>
          <a:xfrm>
            <a:off x="918175" y="3634675"/>
            <a:ext cx="1762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Preserve original data in its </a:t>
            </a:r>
            <a:r>
              <a:rPr lang="es" sz="1200" b="1">
                <a:solidFill>
                  <a:schemeClr val="dk2"/>
                </a:solidFill>
              </a:rPr>
              <a:t>native format.</a:t>
            </a:r>
            <a:endParaRPr sz="1200" b="1"/>
          </a:p>
        </p:txBody>
      </p:sp>
      <p:cxnSp>
        <p:nvCxnSpPr>
          <p:cNvPr id="151" name="Google Shape;151;p21"/>
          <p:cNvCxnSpPr/>
          <p:nvPr/>
        </p:nvCxnSpPr>
        <p:spPr>
          <a:xfrm>
            <a:off x="2896025" y="2957337"/>
            <a:ext cx="1670400" cy="4500"/>
          </a:xfrm>
          <a:prstGeom prst="straightConnector1">
            <a:avLst/>
          </a:prstGeom>
          <a:noFill/>
          <a:ln w="9525" cap="flat" cmpd="sng">
            <a:solidFill>
              <a:schemeClr val="dk2"/>
            </a:solidFill>
            <a:prstDash val="solid"/>
            <a:round/>
            <a:headEnd type="none" w="med" len="med"/>
            <a:tailEnd type="triangle" w="med" len="med"/>
          </a:ln>
        </p:spPr>
      </p:cxnSp>
      <p:sp>
        <p:nvSpPr>
          <p:cNvPr id="152" name="Google Shape;152;p21"/>
          <p:cNvSpPr txBox="1"/>
          <p:nvPr/>
        </p:nvSpPr>
        <p:spPr>
          <a:xfrm>
            <a:off x="256950" y="4532100"/>
            <a:ext cx="5379300" cy="36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Resources in E-AI: </a:t>
            </a:r>
            <a:r>
              <a:rPr lang="es" sz="1200" u="sng">
                <a:solidFill>
                  <a:srgbClr val="467886"/>
                </a:solidFill>
                <a:highlight>
                  <a:srgbClr val="FFFFFF"/>
                </a:highlight>
                <a:hlinkClick r:id="rId5">
                  <a:extLst>
                    <a:ext uri="{A12FA001-AC4F-418D-AE19-62706E023703}">
                      <ahyp:hlinkClr xmlns:ahyp="http://schemas.microsoft.com/office/drawing/2018/hyperlinkcolor" val="tx"/>
                    </a:ext>
                  </a:extLst>
                </a:hlinkClick>
              </a:rPr>
              <a:t>E-AI Data Inventory</a:t>
            </a:r>
            <a:r>
              <a:rPr lang="es" sz="1200"/>
              <a:t> (WG 1), </a:t>
            </a:r>
            <a:r>
              <a:rPr lang="es" sz="1200" u="sng">
                <a:solidFill>
                  <a:srgbClr val="467886"/>
                </a:solidFill>
                <a:highlight>
                  <a:srgbClr val="FFFFFF"/>
                </a:highlight>
                <a:hlinkClick r:id="rId6">
                  <a:extLst>
                    <a:ext uri="{A12FA001-AC4F-418D-AE19-62706E023703}">
                      <ahyp:hlinkClr xmlns:ahyp="http://schemas.microsoft.com/office/drawing/2018/hyperlinkcolor" val="tx"/>
                    </a:ext>
                  </a:extLst>
                </a:hlinkClick>
              </a:rPr>
              <a:t>Anemoi Datasets Catalogue</a:t>
            </a:r>
            <a:r>
              <a:rPr lang="es" sz="1200">
                <a:solidFill>
                  <a:schemeClr val="dk1"/>
                </a:solidFill>
                <a:highlight>
                  <a:srgbClr val="FFFFFF"/>
                </a:highlight>
              </a:rPr>
              <a:t> </a:t>
            </a:r>
            <a:endParaRPr sz="1200"/>
          </a:p>
        </p:txBody>
      </p:sp>
      <p:sp>
        <p:nvSpPr>
          <p:cNvPr id="153" name="Google Shape;153;p21"/>
          <p:cNvSpPr txBox="1"/>
          <p:nvPr/>
        </p:nvSpPr>
        <p:spPr>
          <a:xfrm>
            <a:off x="7092300" y="2633600"/>
            <a:ext cx="92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.npy</a:t>
            </a:r>
            <a:endParaRPr sz="1200"/>
          </a:p>
        </p:txBody>
      </p:sp>
      <p:sp>
        <p:nvSpPr>
          <p:cNvPr id="154" name="Google Shape;154;p21"/>
          <p:cNvSpPr txBox="1"/>
          <p:nvPr/>
        </p:nvSpPr>
        <p:spPr>
          <a:xfrm>
            <a:off x="7129400" y="3006850"/>
            <a:ext cx="45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.txt</a:t>
            </a:r>
            <a:endParaRPr/>
          </a:p>
        </p:txBody>
      </p:sp>
      <p:sp>
        <p:nvSpPr>
          <p:cNvPr id="155" name="Google Shape;155;p21"/>
          <p:cNvSpPr txBox="1"/>
          <p:nvPr/>
        </p:nvSpPr>
        <p:spPr>
          <a:xfrm>
            <a:off x="7508400" y="2772688"/>
            <a:ext cx="511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.npz</a:t>
            </a:r>
            <a:endParaRPr/>
          </a:p>
        </p:txBody>
      </p:sp>
      <p:sp>
        <p:nvSpPr>
          <p:cNvPr id="156" name="Google Shape;156;p21"/>
          <p:cNvSpPr txBox="1"/>
          <p:nvPr/>
        </p:nvSpPr>
        <p:spPr>
          <a:xfrm>
            <a:off x="7772075" y="2541350"/>
            <a:ext cx="45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.csv</a:t>
            </a:r>
            <a:endParaRPr/>
          </a:p>
        </p:txBody>
      </p:sp>
      <p:sp>
        <p:nvSpPr>
          <p:cNvPr id="157" name="Google Shape;157;p21"/>
          <p:cNvSpPr/>
          <p:nvPr/>
        </p:nvSpPr>
        <p:spPr>
          <a:xfrm>
            <a:off x="5034075" y="2515575"/>
            <a:ext cx="3337800" cy="92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8" name="Google Shape;158;p21"/>
          <p:cNvPicPr preferRelativeResize="0"/>
          <p:nvPr/>
        </p:nvPicPr>
        <p:blipFill>
          <a:blip r:embed="rId7">
            <a:alphaModFix/>
          </a:blip>
          <a:stretch>
            <a:fillRect/>
          </a:stretch>
        </p:blipFill>
        <p:spPr>
          <a:xfrm>
            <a:off x="8426550" y="97050"/>
            <a:ext cx="591701" cy="557451"/>
          </a:xfrm>
          <a:prstGeom prst="rect">
            <a:avLst/>
          </a:prstGeom>
          <a:noFill/>
          <a:ln>
            <a:noFill/>
          </a:ln>
        </p:spPr>
      </p:pic>
      <p:sp>
        <p:nvSpPr>
          <p:cNvPr id="159" name="Google Shape;159;p21"/>
          <p:cNvSpPr txBox="1"/>
          <p:nvPr/>
        </p:nvSpPr>
        <p:spPr>
          <a:xfrm>
            <a:off x="7620000" y="3044950"/>
            <a:ext cx="101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.parquet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1764</Words>
  <Application>Microsoft Office PowerPoint</Application>
  <PresentationFormat>On-screen Show (16:9)</PresentationFormat>
  <Paragraphs>206</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Courier New</vt:lpstr>
      <vt:lpstr>Roboto Mono</vt:lpstr>
      <vt:lpstr>Montserrat</vt:lpstr>
      <vt:lpstr>Arial</vt:lpstr>
      <vt:lpstr>Simple Light</vt:lpstr>
      <vt:lpstr>WG 3 - MLOps best practices</vt:lpstr>
      <vt:lpstr>What is MLOps?</vt:lpstr>
      <vt:lpstr>What do you need to implement MLOps?</vt:lpstr>
      <vt:lpstr>MLOps Building blocks</vt:lpstr>
      <vt:lpstr>What have we been doing in WG3 wrt MLOps?</vt:lpstr>
      <vt:lpstr>State of Technology Trials and Adoption</vt:lpstr>
      <vt:lpstr>How the Technologies Are Being Applied</vt:lpstr>
      <vt:lpstr>How the Technologies Are Being Applied - ML -</vt:lpstr>
      <vt:lpstr>ML - Data Ensure reproducibility and lineage of datasets</vt:lpstr>
      <vt:lpstr>ML - Model Train, evaluate and register ML models</vt:lpstr>
      <vt:lpstr>Data Version Control and MLflow</vt:lpstr>
      <vt:lpstr>How the Technologies Are Being Applied - DEV -</vt:lpstr>
      <vt:lpstr>DEV - Plan Define objectives, data strategy, evaluation protocols and collaboration frameworks</vt:lpstr>
      <vt:lpstr>DEV - Code Develop modular, testable and version-controlled ML logic and pipelines</vt:lpstr>
      <vt:lpstr>DEV - Code Develop modular, testable and version-controlled ML logic and pipelines</vt:lpstr>
      <vt:lpstr>Open-Source Python Application Template by MeteoSwiss</vt:lpstr>
      <vt:lpstr>DEV - Build Prepare the system for execution and deployment</vt:lpstr>
      <vt:lpstr>DEV - Build Prepare the system for execution and deployment</vt:lpstr>
      <vt:lpstr>DEV - Test Ensure your ML code, data and models behave as expected</vt:lpstr>
      <vt:lpstr>How the Technologies Are Being Applied - OPS -</vt:lpstr>
      <vt:lpstr>OPS - Release &amp; Deploy Release: Promote tested models and pipelines to production-readiness Deploy: Serve models reliably across deployment stages </vt:lpstr>
      <vt:lpstr>OPS - Operate &amp; Monitor Operate: Run and manage the production system Monitor: Track model performance and behavior over time</vt:lpstr>
      <vt:lpstr>Proposed goals for WG-3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WG 3 - MLOps best practices</dc:title>
  <cp:lastModifiedBy>Aznar Gabriela</cp:lastModifiedBy>
  <cp:revision>1</cp:revision>
  <dcterms:modified xsi:type="dcterms:W3CDTF">2025-09-19T07:36:08Z</dcterms:modified>
</cp:coreProperties>
</file>